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9" r:id="rId5"/>
    <p:sldMasterId id="2147483707" r:id="rId6"/>
  </p:sldMasterIdLst>
  <p:notesMasterIdLst>
    <p:notesMasterId r:id="rId38"/>
  </p:notesMasterIdLst>
  <p:sldIdLst>
    <p:sldId id="257" r:id="rId7"/>
    <p:sldId id="259" r:id="rId8"/>
    <p:sldId id="260" r:id="rId9"/>
    <p:sldId id="256" r:id="rId10"/>
    <p:sldId id="264" r:id="rId11"/>
    <p:sldId id="265" r:id="rId12"/>
    <p:sldId id="294" r:id="rId13"/>
    <p:sldId id="295" r:id="rId14"/>
    <p:sldId id="267" r:id="rId15"/>
    <p:sldId id="268" r:id="rId16"/>
    <p:sldId id="266" r:id="rId17"/>
    <p:sldId id="276" r:id="rId18"/>
    <p:sldId id="290" r:id="rId19"/>
    <p:sldId id="296" r:id="rId20"/>
    <p:sldId id="283" r:id="rId21"/>
    <p:sldId id="287" r:id="rId22"/>
    <p:sldId id="288" r:id="rId23"/>
    <p:sldId id="297" r:id="rId24"/>
    <p:sldId id="298" r:id="rId25"/>
    <p:sldId id="299" r:id="rId26"/>
    <p:sldId id="289" r:id="rId27"/>
    <p:sldId id="300" r:id="rId28"/>
    <p:sldId id="301" r:id="rId29"/>
    <p:sldId id="302" r:id="rId30"/>
    <p:sldId id="303" r:id="rId31"/>
    <p:sldId id="261" r:id="rId32"/>
    <p:sldId id="274" r:id="rId33"/>
    <p:sldId id="292" r:id="rId34"/>
    <p:sldId id="291" r:id="rId35"/>
    <p:sldId id="293" r:id="rId36"/>
    <p:sldId id="275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6D89B2EE-A577-4E0A-A48E-018C91EF4202}">
          <p14:sldIdLst>
            <p14:sldId id="257"/>
            <p14:sldId id="259"/>
            <p14:sldId id="260"/>
            <p14:sldId id="256"/>
            <p14:sldId id="264"/>
            <p14:sldId id="265"/>
            <p14:sldId id="294"/>
            <p14:sldId id="295"/>
            <p14:sldId id="267"/>
            <p14:sldId id="268"/>
            <p14:sldId id="266"/>
            <p14:sldId id="276"/>
            <p14:sldId id="290"/>
            <p14:sldId id="296"/>
            <p14:sldId id="283"/>
            <p14:sldId id="287"/>
            <p14:sldId id="288"/>
            <p14:sldId id="297"/>
            <p14:sldId id="298"/>
            <p14:sldId id="299"/>
            <p14:sldId id="289"/>
            <p14:sldId id="300"/>
            <p14:sldId id="301"/>
            <p14:sldId id="302"/>
            <p14:sldId id="303"/>
            <p14:sldId id="261"/>
            <p14:sldId id="274"/>
            <p14:sldId id="292"/>
            <p14:sldId id="291"/>
            <p14:sldId id="293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AE1AB5-E3DF-CFC3-9C23-70465313A4FA}" name="Smoors, Linda" initials="LS" userId="S::linda.smoors@leeuwarden.nl::7e40c162-23ae-4d1e-9374-689e8b6666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DC2"/>
    <a:srgbClr val="1A75CF"/>
    <a:srgbClr val="137DC1"/>
    <a:srgbClr val="006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FBE0F-8822-4D83-889B-8E94A42F9048}" type="datetimeFigureOut">
              <a:rPr lang="nl-NL" smtClean="0"/>
              <a:t>7-8-2025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AF88C-2C58-475D-9BA4-087FD53897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688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Uitspraak </a:t>
            </a:r>
            <a:r>
              <a:rPr lang="nl-NL" u="sng" dirty="0"/>
              <a:t>Raad van State 18 december 2024</a:t>
            </a:r>
            <a:r>
              <a:rPr lang="nl-NL" dirty="0"/>
              <a:t>: intern salderen mag alleen als de maatregel niet ook nodig is om natuur te behouden, herstellen of verslechtering te voorkomen (= additionaliteitsvereiste). Nieuw beleid is nodig? Welk percentage wordt afgeroomd. Hiervoor is nieuw beleid van rijk en provincie nodig. 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25FFB-71A2-7A48-8ED9-6A49DB1FCCF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81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Uitspraak </a:t>
            </a:r>
            <a:r>
              <a:rPr lang="nl-NL" u="sng" dirty="0"/>
              <a:t>Raad van State 18 december 2024</a:t>
            </a:r>
            <a:r>
              <a:rPr lang="nl-NL" dirty="0"/>
              <a:t>: intern salderen mag alleen als de maatregel niet ook nodig is om natuur te behouden, herstellen of verslechtering te voorkomen (= additionaliteitsvereiste). Nieuw beleid is nodig? Welk percentage wordt afgeroomd. Hiervoor is nieuw beleid van rijk en provincie nodig. 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25FFB-71A2-7A48-8ED9-6A49DB1FCCF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7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0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ariatie #1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822FEBFD-9F41-9EA3-DAC9-9EDB322B9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87" y="556118"/>
            <a:ext cx="2803625" cy="474170"/>
          </a:xfrm>
          <a:prstGeom prst="rect">
            <a:avLst/>
          </a:prstGeom>
        </p:spPr>
      </p:pic>
      <p:pic>
        <p:nvPicPr>
          <p:cNvPr id="9" name="Picture 8" descr="A blue and black rectangle with lines&#10;&#10;Description automatically generated">
            <a:extLst>
              <a:ext uri="{FF2B5EF4-FFF2-40B4-BE49-F238E27FC236}">
                <a16:creationId xmlns:a16="http://schemas.microsoft.com/office/drawing/2014/main" id="{0D1EE20C-4AD2-F57A-CD0C-ABB70B127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75"/>
          <a:stretch/>
        </p:blipFill>
        <p:spPr>
          <a:xfrm>
            <a:off x="0" y="0"/>
            <a:ext cx="5562672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56D041B-9B54-542A-176A-658A98266B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041400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titel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48227F63-DFBE-A2F6-4015-2A41964D9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521075"/>
            <a:ext cx="9144000" cy="436563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Presentatie subtitel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C46F286F-F30B-1BA0-456C-A763FC39F3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4287837"/>
            <a:ext cx="2293938" cy="36512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b="1"/>
              <a:t>Auteur</a:t>
            </a:r>
          </a:p>
          <a:p>
            <a:r>
              <a:rPr lang="nl-NL"/>
              <a:t>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334834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wee (2) afbeeldingen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CA6D10B-F71A-2A69-B4CB-9FD0141720A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6AFB4FE-E880-CF6A-8046-B81A8455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BB4174-1A2F-49B2-3157-7848D2F3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E0EFD004-A1D0-12D5-55A9-B3925E6390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72B2D31-7C90-328E-AFE3-B0D4F87D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50" y="365125"/>
            <a:ext cx="11536707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6991BE6E-CC94-652C-6DB1-55C8488B828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25650" y="1865209"/>
            <a:ext cx="5527195" cy="3466075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AD34BDB3-F932-68BC-FBD9-80CCDC26A69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339155" y="1865209"/>
            <a:ext cx="5523202" cy="3466075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79F9DDE-1F63-0057-286D-F68187F4C7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5650" y="5355224"/>
            <a:ext cx="5523202" cy="601586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ondertitel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DE38921-B67E-2E36-F7CA-0F86C2DD455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9155" y="5355224"/>
            <a:ext cx="5523202" cy="601586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ondertitel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(2) afbeeldingen #1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CA6D10B-F71A-2A69-B4CB-9FD0141720A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6AFB4FE-E880-CF6A-8046-B81A8455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BB4174-1A2F-49B2-3157-7848D2F3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E0EFD004-A1D0-12D5-55A9-B3925E6390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6991BE6E-CC94-652C-6DB1-55C8488B828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25650" y="365125"/>
            <a:ext cx="5527195" cy="496615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AD34BDB3-F932-68BC-FBD9-80CCDC26A69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339155" y="365125"/>
            <a:ext cx="5523202" cy="496615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79F9DDE-1F63-0057-286D-F68187F4C7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5650" y="5355224"/>
            <a:ext cx="5523202" cy="601586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ondertitel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DE38921-B67E-2E36-F7CA-0F86C2DD455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9155" y="5355224"/>
            <a:ext cx="5523202" cy="601586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ondertitel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(2) afbeeldingen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CA6D10B-F71A-2A69-B4CB-9FD0141720A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6AFB4FE-E880-CF6A-8046-B81A8455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BB4174-1A2F-49B2-3157-7848D2F3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E0EFD004-A1D0-12D5-55A9-B3925E6390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6991BE6E-CC94-652C-6DB1-55C8488B828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25650" y="365125"/>
            <a:ext cx="5527195" cy="496615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AD34BDB3-F932-68BC-FBD9-80CCDC26A69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339155" y="365125"/>
            <a:ext cx="5523202" cy="496615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79F9DDE-1F63-0057-286D-F68187F4C7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5650" y="5355224"/>
            <a:ext cx="5523202" cy="601586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ondertitel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DE38921-B67E-2E36-F7CA-0F86C2DD455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9155" y="5355224"/>
            <a:ext cx="5523202" cy="601586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ondertitel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00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beeldvull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CA6D10B-F71A-2A69-B4CB-9FD0141720A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6AFB4FE-E880-CF6A-8046-B81A8455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BB4174-1A2F-49B2-3157-7848D2F3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E0EFD004-A1D0-12D5-55A9-B3925E6390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713B382-94E9-BDE7-3E0D-D3AFA2CE156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176963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520700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eeldvull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CA6D10B-F71A-2A69-B4CB-9FD0141720A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6AFB4FE-E880-CF6A-8046-B81A8455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BB4174-1A2F-49B2-3157-7848D2F3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E0EFD004-A1D0-12D5-55A9-B3925E6390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2" name="Tijdelijke aanduiding voor media 2">
            <a:extLst>
              <a:ext uri="{FF2B5EF4-FFF2-40B4-BE49-F238E27FC236}">
                <a16:creationId xmlns:a16="http://schemas.microsoft.com/office/drawing/2014/main" id="{34019AFC-3F14-0371-925F-D2D78F351260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0" y="0"/>
            <a:ext cx="12191999" cy="6176963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video in te voegen</a:t>
            </a:r>
          </a:p>
        </p:txBody>
      </p:sp>
    </p:spTree>
    <p:extLst>
      <p:ext uri="{BB962C8B-B14F-4D97-AF65-F5344CB8AC3E}">
        <p14:creationId xmlns:p14="http://schemas.microsoft.com/office/powerpoint/2010/main" val="39935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en met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FF597FA6-0B3A-9FE8-1A08-3BBC9B3DF5FE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A85C8A-1C90-CB81-9488-065A12AC5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3" name="Tijdelijke aanduiding voor voettekst 7">
            <a:extLst>
              <a:ext uri="{FF2B5EF4-FFF2-40B4-BE49-F238E27FC236}">
                <a16:creationId xmlns:a16="http://schemas.microsoft.com/office/drawing/2014/main" id="{4D0F4DB9-A7E4-8E1C-C7C4-15ABEC6701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14" name="Tijdelijke aanduiding voor dianummer 10">
            <a:extLst>
              <a:ext uri="{FF2B5EF4-FFF2-40B4-BE49-F238E27FC236}">
                <a16:creationId xmlns:a16="http://schemas.microsoft.com/office/drawing/2014/main" id="{71ADC0A9-BA95-37BE-25D5-42DF15403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afbeelding 3">
            <a:extLst>
              <a:ext uri="{FF2B5EF4-FFF2-40B4-BE49-F238E27FC236}">
                <a16:creationId xmlns:a16="http://schemas.microsoft.com/office/drawing/2014/main" id="{A4F46F6B-FFEB-B9BC-0E0A-F15FC17AF8C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871538"/>
            <a:ext cx="3697288" cy="212248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6" name="Tijdelijke aanduiding voor afbeelding 3">
            <a:extLst>
              <a:ext uri="{FF2B5EF4-FFF2-40B4-BE49-F238E27FC236}">
                <a16:creationId xmlns:a16="http://schemas.microsoft.com/office/drawing/2014/main" id="{854ADBDC-EA46-53F6-BF4D-E201E72D5E3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87257" y="871538"/>
            <a:ext cx="3697288" cy="212248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B5AC2FBB-5410-FE45-177A-3558A12F7DE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07455" y="3271594"/>
            <a:ext cx="3697288" cy="212248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8" name="Tijdelijke aanduiding voor afbeelding 3">
            <a:extLst>
              <a:ext uri="{FF2B5EF4-FFF2-40B4-BE49-F238E27FC236}">
                <a16:creationId xmlns:a16="http://schemas.microsoft.com/office/drawing/2014/main" id="{A43D9546-97DA-5FC3-09E8-BF80E9918A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94712" y="3271594"/>
            <a:ext cx="3697288" cy="212248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FBB19EC3-083F-9FD5-42AF-B7B1D100132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2900" y="871036"/>
            <a:ext cx="3710152" cy="2122989"/>
          </a:xfrm>
          <a:solidFill>
            <a:srgbClr val="137DC2"/>
          </a:solidFill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F73A3322-0A2E-5D9D-C1D0-F0A07A7A32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5162" y="3271092"/>
            <a:ext cx="3710152" cy="2122989"/>
          </a:xfrm>
          <a:solidFill>
            <a:srgbClr val="137DC2"/>
          </a:solidFill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88383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en met tekst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FF597FA6-0B3A-9FE8-1A08-3BBC9B3DF5FE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A85C8A-1C90-CB81-9488-065A12AC5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3" name="Tijdelijke aanduiding voor voettekst 7">
            <a:extLst>
              <a:ext uri="{FF2B5EF4-FFF2-40B4-BE49-F238E27FC236}">
                <a16:creationId xmlns:a16="http://schemas.microsoft.com/office/drawing/2014/main" id="{4D0F4DB9-A7E4-8E1C-C7C4-15ABEC6701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14" name="Tijdelijke aanduiding voor dianummer 10">
            <a:extLst>
              <a:ext uri="{FF2B5EF4-FFF2-40B4-BE49-F238E27FC236}">
                <a16:creationId xmlns:a16="http://schemas.microsoft.com/office/drawing/2014/main" id="{71ADC0A9-BA95-37BE-25D5-42DF15403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afbeelding 3">
            <a:extLst>
              <a:ext uri="{FF2B5EF4-FFF2-40B4-BE49-F238E27FC236}">
                <a16:creationId xmlns:a16="http://schemas.microsoft.com/office/drawing/2014/main" id="{A4F46F6B-FFEB-B9BC-0E0A-F15FC17AF8C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871538"/>
            <a:ext cx="3697288" cy="212248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6" name="Tijdelijke aanduiding voor afbeelding 3">
            <a:extLst>
              <a:ext uri="{FF2B5EF4-FFF2-40B4-BE49-F238E27FC236}">
                <a16:creationId xmlns:a16="http://schemas.microsoft.com/office/drawing/2014/main" id="{854ADBDC-EA46-53F6-BF4D-E201E72D5E3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87257" y="871538"/>
            <a:ext cx="3697288" cy="212248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B5AC2FBB-5410-FE45-177A-3558A12F7DE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07455" y="3271594"/>
            <a:ext cx="3697288" cy="212248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8" name="Tijdelijke aanduiding voor afbeelding 3">
            <a:extLst>
              <a:ext uri="{FF2B5EF4-FFF2-40B4-BE49-F238E27FC236}">
                <a16:creationId xmlns:a16="http://schemas.microsoft.com/office/drawing/2014/main" id="{A43D9546-97DA-5FC3-09E8-BF80E9918A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94712" y="3271594"/>
            <a:ext cx="3697288" cy="212248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FBB19EC3-083F-9FD5-42AF-B7B1D100132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2900" y="871036"/>
            <a:ext cx="3710152" cy="2122989"/>
          </a:xfrm>
          <a:solidFill>
            <a:schemeClr val="bg1"/>
          </a:solidFill>
        </p:spPr>
        <p:txBody>
          <a:bodyPr anchor="ctr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F73A3322-0A2E-5D9D-C1D0-F0A07A7A32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5162" y="3271092"/>
            <a:ext cx="3710152" cy="2122989"/>
          </a:xfrm>
          <a:solidFill>
            <a:schemeClr val="bg1"/>
          </a:solidFill>
        </p:spPr>
        <p:txBody>
          <a:bodyPr anchor="ctr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76391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afbeelding #1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FF597FA6-0B3A-9FE8-1A08-3BBC9B3DF5FE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A85C8A-1C90-CB81-9488-065A12AC5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3" name="Tijdelijke aanduiding voor voettekst 7">
            <a:extLst>
              <a:ext uri="{FF2B5EF4-FFF2-40B4-BE49-F238E27FC236}">
                <a16:creationId xmlns:a16="http://schemas.microsoft.com/office/drawing/2014/main" id="{4D0F4DB9-A7E4-8E1C-C7C4-15ABEC6701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14" name="Tijdelijke aanduiding voor dianummer 10">
            <a:extLst>
              <a:ext uri="{FF2B5EF4-FFF2-40B4-BE49-F238E27FC236}">
                <a16:creationId xmlns:a16="http://schemas.microsoft.com/office/drawing/2014/main" id="{71ADC0A9-BA95-37BE-25D5-42DF15403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afbeelding 15">
            <a:extLst>
              <a:ext uri="{FF2B5EF4-FFF2-40B4-BE49-F238E27FC236}">
                <a16:creationId xmlns:a16="http://schemas.microsoft.com/office/drawing/2014/main" id="{F3FAB21F-3F6E-9B18-27FF-6629BAAA05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5629" y="1755260"/>
            <a:ext cx="2624138" cy="26225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7E88146-575C-61E8-F84D-05A96D8F3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8064" y="1755261"/>
            <a:ext cx="7332138" cy="26225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>
                <a:effectLst/>
                <a:latin typeface="Trebuchet MS" panose="020B0703020202090204" pitchFamily="34" charset="0"/>
              </a:rPr>
              <a:t>“Quote </a:t>
            </a:r>
            <a:r>
              <a:rPr lang="en-GB" b="1" err="1">
                <a:effectLst/>
                <a:latin typeface="Trebuchet MS" panose="020B0703020202090204" pitchFamily="34" charset="0"/>
              </a:rPr>
              <a:t>Incididunt</a:t>
            </a:r>
            <a:r>
              <a:rPr lang="en-GB" b="1"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effectLst/>
                <a:latin typeface="Trebuchet MS" panose="020B0703020202090204" pitchFamily="34" charset="0"/>
              </a:rPr>
              <a:t>ut</a:t>
            </a:r>
            <a:r>
              <a:rPr lang="en-GB" b="1">
                <a:effectLst/>
                <a:latin typeface="Trebuchet MS" panose="020B0703020202090204" pitchFamily="34" charset="0"/>
              </a:rPr>
              <a:t> </a:t>
            </a:r>
            <a:br>
              <a:rPr lang="en-GB" b="1">
                <a:effectLst/>
                <a:latin typeface="Trebuchet MS" panose="020B0703020202090204" pitchFamily="34" charset="0"/>
              </a:rPr>
            </a:br>
            <a:r>
              <a:rPr lang="en-GB" b="1">
                <a:effectLst/>
                <a:latin typeface="Trebuchet MS" panose="020B0703020202090204" pitchFamily="34" charset="0"/>
              </a:rPr>
              <a:t>labore et dolore magna </a:t>
            </a:r>
            <a:r>
              <a:rPr lang="en-GB" b="1" err="1">
                <a:effectLst/>
                <a:latin typeface="Trebuchet MS" panose="020B0703020202090204" pitchFamily="34" charset="0"/>
              </a:rPr>
              <a:t>aliqua</a:t>
            </a:r>
            <a:r>
              <a:rPr lang="en-GB" b="1"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effectLst/>
                <a:latin typeface="Trebuchet MS" panose="020B0703020202090204" pitchFamily="34" charset="0"/>
              </a:rPr>
              <a:t>Nostrud</a:t>
            </a:r>
            <a:r>
              <a:rPr lang="en-GB" b="1"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effectLst/>
                <a:latin typeface="Trebuchet MS" panose="020B0703020202090204" pitchFamily="34" charset="0"/>
              </a:rPr>
              <a:t>exerci</a:t>
            </a:r>
            <a:r>
              <a:rPr lang="en-GB" b="1">
                <a:effectLst/>
                <a:latin typeface="Trebuchet MS" panose="020B0703020202090204" pitchFamily="34" charset="0"/>
              </a:rPr>
              <a:t>”</a:t>
            </a:r>
            <a:endParaRPr lang="nl-NL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1571D1E-DF31-7961-9220-0B7012B04B7C}"/>
              </a:ext>
            </a:extLst>
          </p:cNvPr>
          <p:cNvSpPr txBox="1"/>
          <p:nvPr userDrawn="1"/>
        </p:nvSpPr>
        <p:spPr>
          <a:xfrm>
            <a:off x="3918064" y="4542189"/>
            <a:ext cx="284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Naam </a:t>
            </a:r>
            <a:r>
              <a:rPr lang="en-US" err="1">
                <a:solidFill>
                  <a:schemeClr val="bg1"/>
                </a:solidFill>
              </a:rPr>
              <a:t>Achternaam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08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afbeelding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FF597FA6-0B3A-9FE8-1A08-3BBC9B3DF5FE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A85C8A-1C90-CB81-9488-065A12AC5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3" name="Tijdelijke aanduiding voor voettekst 7">
            <a:extLst>
              <a:ext uri="{FF2B5EF4-FFF2-40B4-BE49-F238E27FC236}">
                <a16:creationId xmlns:a16="http://schemas.microsoft.com/office/drawing/2014/main" id="{4D0F4DB9-A7E4-8E1C-C7C4-15ABEC6701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14" name="Tijdelijke aanduiding voor dianummer 10">
            <a:extLst>
              <a:ext uri="{FF2B5EF4-FFF2-40B4-BE49-F238E27FC236}">
                <a16:creationId xmlns:a16="http://schemas.microsoft.com/office/drawing/2014/main" id="{71ADC0A9-BA95-37BE-25D5-42DF15403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afbeelding 15">
            <a:extLst>
              <a:ext uri="{FF2B5EF4-FFF2-40B4-BE49-F238E27FC236}">
                <a16:creationId xmlns:a16="http://schemas.microsoft.com/office/drawing/2014/main" id="{F3FAB21F-3F6E-9B18-27FF-6629BAAA05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5629" y="1755260"/>
            <a:ext cx="2624138" cy="26225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7E88146-575C-61E8-F84D-05A96D8F3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8064" y="1755261"/>
            <a:ext cx="7332138" cy="26225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“Quote </a:t>
            </a:r>
            <a:r>
              <a:rPr lang="en-GB" b="1" err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ut</a:t>
            </a: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 </a:t>
            </a:r>
            <a:b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</a:b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labore et dolore magna </a:t>
            </a:r>
            <a:r>
              <a:rPr lang="en-GB" b="1" err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Nostrud</a:t>
            </a: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exerci</a:t>
            </a: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”</a:t>
            </a:r>
            <a:endParaRPr lang="nl-NL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8E2A6F9-6FEB-7DD1-6EBF-B3D6FCC92331}"/>
              </a:ext>
            </a:extLst>
          </p:cNvPr>
          <p:cNvSpPr txBox="1"/>
          <p:nvPr userDrawn="1"/>
        </p:nvSpPr>
        <p:spPr>
          <a:xfrm>
            <a:off x="3918064" y="4542189"/>
            <a:ext cx="284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37DC2"/>
                </a:solidFill>
              </a:rPr>
              <a:t>Naam </a:t>
            </a:r>
            <a:r>
              <a:rPr lang="en-US" err="1">
                <a:solidFill>
                  <a:srgbClr val="137DC2"/>
                </a:solidFill>
              </a:rPr>
              <a:t>Achternaam</a:t>
            </a:r>
            <a:endParaRPr lang="en-US">
              <a:solidFill>
                <a:srgbClr val="137D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75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voettekst 7">
            <a:extLst>
              <a:ext uri="{FF2B5EF4-FFF2-40B4-BE49-F238E27FC236}">
                <a16:creationId xmlns:a16="http://schemas.microsoft.com/office/drawing/2014/main" id="{4D0F4DB9-A7E4-8E1C-C7C4-15ABEC6701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14" name="Tijdelijke aanduiding voor dianummer 10">
            <a:extLst>
              <a:ext uri="{FF2B5EF4-FFF2-40B4-BE49-F238E27FC236}">
                <a16:creationId xmlns:a16="http://schemas.microsoft.com/office/drawing/2014/main" id="{71ADC0A9-BA95-37BE-25D5-42DF15403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4" name="Picture 3" descr="A black and blue background with text&#10;&#10;Description automatically generated">
            <a:extLst>
              <a:ext uri="{FF2B5EF4-FFF2-40B4-BE49-F238E27FC236}">
                <a16:creationId xmlns:a16="http://schemas.microsoft.com/office/drawing/2014/main" id="{F67F1FE1-F534-D881-F90A-FB282C327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9"/>
          <a:stretch/>
        </p:blipFill>
        <p:spPr>
          <a:xfrm>
            <a:off x="0" y="1"/>
            <a:ext cx="7743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9996F-9090-CD26-22AC-44452BAF99B8}"/>
              </a:ext>
            </a:extLst>
          </p:cNvPr>
          <p:cNvSpPr txBox="1"/>
          <p:nvPr userDrawn="1"/>
        </p:nvSpPr>
        <p:spPr>
          <a:xfrm>
            <a:off x="1532714" y="4700710"/>
            <a:ext cx="284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37DC2"/>
                </a:solidFill>
              </a:rPr>
              <a:t>Naam </a:t>
            </a:r>
            <a:r>
              <a:rPr lang="en-US" err="1">
                <a:solidFill>
                  <a:srgbClr val="137DC2"/>
                </a:solidFill>
              </a:rPr>
              <a:t>Achternaam</a:t>
            </a:r>
            <a:endParaRPr lang="en-US">
              <a:solidFill>
                <a:srgbClr val="137DC2"/>
              </a:solidFill>
            </a:endParaRPr>
          </a:p>
        </p:txBody>
      </p:sp>
      <p:sp>
        <p:nvSpPr>
          <p:cNvPr id="8" name="Titel 8">
            <a:extLst>
              <a:ext uri="{FF2B5EF4-FFF2-40B4-BE49-F238E27FC236}">
                <a16:creationId xmlns:a16="http://schemas.microsoft.com/office/drawing/2014/main" id="{F21106C4-6F89-EE5A-288A-03C06A976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351" y="2621573"/>
            <a:ext cx="7332138" cy="1915921"/>
          </a:xfrm>
        </p:spPr>
        <p:txBody>
          <a:bodyPr/>
          <a:lstStyle>
            <a:lvl1pPr>
              <a:defRPr>
                <a:solidFill>
                  <a:srgbClr val="137DC2"/>
                </a:solidFill>
              </a:defRPr>
            </a:lvl1pPr>
          </a:lstStyle>
          <a:p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“Quote </a:t>
            </a:r>
            <a:r>
              <a:rPr lang="en-GB" b="1" err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ut</a:t>
            </a: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 </a:t>
            </a:r>
            <a:b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</a:b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labore et dolore magna </a:t>
            </a:r>
            <a:r>
              <a:rPr lang="en-GB" b="1" err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Nostrud</a:t>
            </a: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exerci</a:t>
            </a:r>
            <a:r>
              <a:rPr lang="en-GB" b="1">
                <a:solidFill>
                  <a:srgbClr val="137DC1"/>
                </a:solidFill>
                <a:effectLst/>
                <a:latin typeface="Trebuchet MS" panose="020B0703020202090204" pitchFamily="34" charset="0"/>
              </a:rPr>
              <a:t>”</a:t>
            </a:r>
            <a:endParaRPr lang="en-GB">
              <a:solidFill>
                <a:srgbClr val="137DC1"/>
              </a:solidFill>
              <a:effectLst/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6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ariatie #2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822FEBFD-9F41-9EA3-DAC9-9EDB322B9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87" y="556118"/>
            <a:ext cx="2803625" cy="474170"/>
          </a:xfrm>
          <a:prstGeom prst="rect">
            <a:avLst/>
          </a:prstGeom>
        </p:spPr>
      </p:pic>
      <p:pic>
        <p:nvPicPr>
          <p:cNvPr id="7" name="Picture 6" descr="A blue and black rectangle with lines&#10;&#10;Description automatically generated">
            <a:extLst>
              <a:ext uri="{FF2B5EF4-FFF2-40B4-BE49-F238E27FC236}">
                <a16:creationId xmlns:a16="http://schemas.microsoft.com/office/drawing/2014/main" id="{2E2AA774-D44A-60FB-48E0-D472472D14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50D1681-58D5-04B1-7C86-334A60CC79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041400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titel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360127C3-3996-0F68-647C-4FE617D6B8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521075"/>
            <a:ext cx="9144000" cy="436563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Presentatie subtitel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75602601-63D4-C138-D8C8-C3B4C19DDC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4287837"/>
            <a:ext cx="2293938" cy="36512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b="1"/>
              <a:t>Auteur</a:t>
            </a:r>
          </a:p>
          <a:p>
            <a:r>
              <a:rPr lang="nl-NL"/>
              <a:t>Voornaam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18284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#2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ianummer 10">
            <a:extLst>
              <a:ext uri="{FF2B5EF4-FFF2-40B4-BE49-F238E27FC236}">
                <a16:creationId xmlns:a16="http://schemas.microsoft.com/office/drawing/2014/main" id="{71ADC0A9-BA95-37BE-25D5-42DF15403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39996F-9090-CD26-22AC-44452BAF99B8}"/>
              </a:ext>
            </a:extLst>
          </p:cNvPr>
          <p:cNvSpPr txBox="1"/>
          <p:nvPr userDrawn="1"/>
        </p:nvSpPr>
        <p:spPr>
          <a:xfrm>
            <a:off x="1532714" y="4700710"/>
            <a:ext cx="284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Naam </a:t>
            </a:r>
            <a:r>
              <a:rPr lang="en-US" err="1">
                <a:solidFill>
                  <a:schemeClr val="bg1"/>
                </a:solidFill>
              </a:rPr>
              <a:t>Achternaam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A black and white background with white text&#10;&#10;Description automatically generated">
            <a:extLst>
              <a:ext uri="{FF2B5EF4-FFF2-40B4-BE49-F238E27FC236}">
                <a16:creationId xmlns:a16="http://schemas.microsoft.com/office/drawing/2014/main" id="{AD666B5F-CA19-DB6B-4351-1DAD4B297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8">
            <a:extLst>
              <a:ext uri="{FF2B5EF4-FFF2-40B4-BE49-F238E27FC236}">
                <a16:creationId xmlns:a16="http://schemas.microsoft.com/office/drawing/2014/main" id="{569ADE53-0328-A3C7-E264-5EA5C858C4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1449" y="3112576"/>
            <a:ext cx="7332138" cy="16214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effectLst/>
                <a:latin typeface="Trebuchet MS" panose="020B0703020202090204" pitchFamily="34" charset="0"/>
              </a:rPr>
              <a:t>“Quote </a:t>
            </a:r>
            <a:r>
              <a:rPr lang="en-GB" b="1" err="1">
                <a:effectLst/>
                <a:latin typeface="Trebuchet MS" panose="020B0703020202090204" pitchFamily="34" charset="0"/>
              </a:rPr>
              <a:t>Incididunt</a:t>
            </a:r>
            <a:r>
              <a:rPr lang="en-GB" b="1"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effectLst/>
                <a:latin typeface="Trebuchet MS" panose="020B0703020202090204" pitchFamily="34" charset="0"/>
              </a:rPr>
              <a:t>ut</a:t>
            </a:r>
            <a:r>
              <a:rPr lang="en-GB" b="1">
                <a:effectLst/>
                <a:latin typeface="Trebuchet MS" panose="020B0703020202090204" pitchFamily="34" charset="0"/>
              </a:rPr>
              <a:t> </a:t>
            </a:r>
            <a:br>
              <a:rPr lang="en-GB" b="1">
                <a:effectLst/>
                <a:latin typeface="Trebuchet MS" panose="020B0703020202090204" pitchFamily="34" charset="0"/>
              </a:rPr>
            </a:br>
            <a:r>
              <a:rPr lang="en-GB" b="1">
                <a:effectLst/>
                <a:latin typeface="Trebuchet MS" panose="020B0703020202090204" pitchFamily="34" charset="0"/>
              </a:rPr>
              <a:t>labore et dolore magna </a:t>
            </a:r>
            <a:r>
              <a:rPr lang="en-GB" b="1" err="1">
                <a:effectLst/>
                <a:latin typeface="Trebuchet MS" panose="020B0703020202090204" pitchFamily="34" charset="0"/>
              </a:rPr>
              <a:t>aliqua</a:t>
            </a:r>
            <a:r>
              <a:rPr lang="en-GB" b="1"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effectLst/>
                <a:latin typeface="Trebuchet MS" panose="020B0703020202090204" pitchFamily="34" charset="0"/>
              </a:rPr>
              <a:t>Nostrud</a:t>
            </a:r>
            <a:r>
              <a:rPr lang="en-GB" b="1">
                <a:effectLst/>
                <a:latin typeface="Trebuchet MS" panose="020B0703020202090204" pitchFamily="34" charset="0"/>
              </a:rPr>
              <a:t> </a:t>
            </a:r>
            <a:r>
              <a:rPr lang="en-GB" b="1" err="1">
                <a:effectLst/>
                <a:latin typeface="Trebuchet MS" panose="020B0703020202090204" pitchFamily="34" charset="0"/>
              </a:rPr>
              <a:t>exerci</a:t>
            </a:r>
            <a:r>
              <a:rPr lang="en-GB" b="1">
                <a:effectLst/>
                <a:latin typeface="Trebuchet MS" panose="020B0703020202090204" pitchFamily="34" charset="0"/>
              </a:rPr>
              <a:t>”</a:t>
            </a:r>
            <a:br>
              <a:rPr lang="en-GB">
                <a:effectLst/>
                <a:latin typeface="Trebuchet MS" panose="020B0703020202090204" pitchFamily="34" charset="0"/>
              </a:rPr>
            </a:br>
            <a:endParaRPr lang="nl-NL"/>
          </a:p>
        </p:txBody>
      </p:sp>
      <p:sp>
        <p:nvSpPr>
          <p:cNvPr id="2" name="Tijdelijke aanduiding voor voettekst 7">
            <a:extLst>
              <a:ext uri="{FF2B5EF4-FFF2-40B4-BE49-F238E27FC236}">
                <a16:creationId xmlns:a16="http://schemas.microsoft.com/office/drawing/2014/main" id="{8DE6D639-8A1B-0184-FFC5-A11336DCA84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</p:spTree>
    <p:extLst>
      <p:ext uri="{BB962C8B-B14F-4D97-AF65-F5344CB8AC3E}">
        <p14:creationId xmlns:p14="http://schemas.microsoft.com/office/powerpoint/2010/main" val="4198189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 met foto #1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732A58A-7F58-A64D-DA46-4D05D251806E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BEC225-994B-2979-BAD4-8ADCCDCE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00413"/>
            <a:ext cx="10515600" cy="681038"/>
          </a:xfrm>
        </p:spPr>
        <p:txBody>
          <a:bodyPr anchor="t">
            <a:normAutofit/>
          </a:bodyPr>
          <a:lstStyle>
            <a:lvl1pPr algn="ctr">
              <a:defRPr sz="4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D36889-D97F-AEF8-8E01-59F9DBD1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04667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8" name="Tijdelijke aanduiding voor dianummer 10">
            <a:extLst>
              <a:ext uri="{FF2B5EF4-FFF2-40B4-BE49-F238E27FC236}">
                <a16:creationId xmlns:a16="http://schemas.microsoft.com/office/drawing/2014/main" id="{B58714AC-C3E7-CB5F-9C20-F3FA32DD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926588F-755D-D532-D1FB-553E9DCC7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F093FD9-1DE8-66DC-ADFD-65750FD1E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1850" y="5093368"/>
            <a:ext cx="10515600" cy="489285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77F0AD96-55BC-72C2-1D6F-8DA6C69BD0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83931" y="1090613"/>
            <a:ext cx="2624138" cy="26225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0976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 met foto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732A58A-7F58-A64D-DA46-4D05D251806E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BEC225-994B-2979-BAD4-8ADCCDCE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00413"/>
            <a:ext cx="10515600" cy="681038"/>
          </a:xfrm>
        </p:spPr>
        <p:txBody>
          <a:bodyPr anchor="t">
            <a:normAutofit/>
          </a:bodyPr>
          <a:lstStyle>
            <a:lvl1pPr algn="ctr">
              <a:defRPr sz="4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D36889-D97F-AEF8-8E01-59F9DBD1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04667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8" name="Tijdelijke aanduiding voor dianummer 10">
            <a:extLst>
              <a:ext uri="{FF2B5EF4-FFF2-40B4-BE49-F238E27FC236}">
                <a16:creationId xmlns:a16="http://schemas.microsoft.com/office/drawing/2014/main" id="{B58714AC-C3E7-CB5F-9C20-F3FA32DD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926588F-755D-D532-D1FB-553E9DCC7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F093FD9-1DE8-66DC-ADFD-65750FD1E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1850" y="5093368"/>
            <a:ext cx="10515600" cy="489285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77F0AD96-55BC-72C2-1D6F-8DA6C69BD0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83931" y="1090613"/>
            <a:ext cx="2624138" cy="262255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631669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e afbeelding #1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D36889-D97F-AEF8-8E01-59F9DBD1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04667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8" name="Tijdelijke aanduiding voor dianummer 10">
            <a:extLst>
              <a:ext uri="{FF2B5EF4-FFF2-40B4-BE49-F238E27FC236}">
                <a16:creationId xmlns:a16="http://schemas.microsoft.com/office/drawing/2014/main" id="{B58714AC-C3E7-CB5F-9C20-F3FA32DD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0202" y="6356350"/>
            <a:ext cx="6121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3" name="Picture 12" descr="A black and blue rectangle with a black background&#10;&#10;Description automatically generated">
            <a:extLst>
              <a:ext uri="{FF2B5EF4-FFF2-40B4-BE49-F238E27FC236}">
                <a16:creationId xmlns:a16="http://schemas.microsoft.com/office/drawing/2014/main" id="{14703F90-4A18-7C99-7A3C-612646E83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98"/>
          <a:stretch/>
        </p:blipFill>
        <p:spPr>
          <a:xfrm>
            <a:off x="0" y="1"/>
            <a:ext cx="7217923" cy="6858000"/>
          </a:xfrm>
          <a:prstGeom prst="rect">
            <a:avLst/>
          </a:prstGeom>
        </p:spPr>
      </p:pic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A5EDB69-6C1B-A402-FD86-075AAAE27A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4022" y="826477"/>
            <a:ext cx="9791254" cy="474784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960934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e afbeelding #2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D36889-D97F-AEF8-8E01-59F9DBD1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04667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8" name="Tijdelijke aanduiding voor dianummer 10">
            <a:extLst>
              <a:ext uri="{FF2B5EF4-FFF2-40B4-BE49-F238E27FC236}">
                <a16:creationId xmlns:a16="http://schemas.microsoft.com/office/drawing/2014/main" id="{B58714AC-C3E7-CB5F-9C20-F3FA32DD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0202" y="6356350"/>
            <a:ext cx="6121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Picture 6" descr="A black and blue rectangles&#10;&#10;Description automatically generated">
            <a:extLst>
              <a:ext uri="{FF2B5EF4-FFF2-40B4-BE49-F238E27FC236}">
                <a16:creationId xmlns:a16="http://schemas.microsoft.com/office/drawing/2014/main" id="{90326790-6A9F-FC74-FEB9-C6F9BE6C4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0"/>
          <a:stretch/>
        </p:blipFill>
        <p:spPr>
          <a:xfrm>
            <a:off x="0" y="1"/>
            <a:ext cx="7295745" cy="6858000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79FE7B72-1E89-C159-7795-B81B031E72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4022" y="826477"/>
            <a:ext cx="9791254" cy="474784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938747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#1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43130E-3ADD-E8D1-B1C4-46FD6BC3F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74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12B4E75-3236-C23E-9854-B45090BF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E8BBAD2-2689-B281-B0A9-4E92F428DF52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87E8C7-AB17-D2D9-CB9A-E31480A8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04667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6" name="Tijdelijke aanduiding voor dianummer 10">
            <a:extLst>
              <a:ext uri="{FF2B5EF4-FFF2-40B4-BE49-F238E27FC236}">
                <a16:creationId xmlns:a16="http://schemas.microsoft.com/office/drawing/2014/main" id="{6DF9B4BC-1170-0EA2-624F-4BB68E0B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3CBF8AF-7712-751E-94E6-26EF403836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59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43130E-3ADD-E8D1-B1C4-46FD6BC3F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74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12B4E75-3236-C23E-9854-B45090BF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E8BBAD2-2689-B281-B0A9-4E92F428DF52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87E8C7-AB17-D2D9-CB9A-E31480A8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04667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6" name="Tijdelijke aanduiding voor dianummer 10">
            <a:extLst>
              <a:ext uri="{FF2B5EF4-FFF2-40B4-BE49-F238E27FC236}">
                <a16:creationId xmlns:a16="http://schemas.microsoft.com/office/drawing/2014/main" id="{6DF9B4BC-1170-0EA2-624F-4BB68E0B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3CBF8AF-7712-751E-94E6-26EF403836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7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>
            <a:extLst>
              <a:ext uri="{FF2B5EF4-FFF2-40B4-BE49-F238E27FC236}">
                <a16:creationId xmlns:a16="http://schemas.microsoft.com/office/drawing/2014/main" id="{D7B28413-3297-A546-A902-B9F6B399CF27}"/>
              </a:ext>
            </a:extLst>
          </p:cNvPr>
          <p:cNvSpPr txBox="1">
            <a:spLocks/>
          </p:cNvSpPr>
          <p:nvPr userDrawn="1"/>
        </p:nvSpPr>
        <p:spPr>
          <a:xfrm>
            <a:off x="149603" y="1326531"/>
            <a:ext cx="4433216" cy="478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nl-NL" sz="2000" b="1" dirty="0">
                <a:solidFill>
                  <a:srgbClr val="21244A"/>
                </a:solidFill>
              </a:rPr>
              <a:t>Laat het goede groeien</a:t>
            </a:r>
            <a:endParaRPr lang="nl-NL" sz="3200" b="1" dirty="0">
              <a:solidFill>
                <a:srgbClr val="21244A"/>
              </a:solidFill>
            </a:endParaRPr>
          </a:p>
        </p:txBody>
      </p:sp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C86EEA80-0BE2-8049-9EBE-5AE06B53D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321" y="387239"/>
            <a:ext cx="3108428" cy="90001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D9550A4-F5C9-184C-BCB9-A82451200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300" t="10389" r="28681" b="23595"/>
          <a:stretch/>
        </p:blipFill>
        <p:spPr>
          <a:xfrm>
            <a:off x="3768570" y="184417"/>
            <a:ext cx="8423461" cy="65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78521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21244A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48DBF"/>
                </a:solidFill>
              </a:defRPr>
            </a:lvl1pPr>
            <a:lvl2pPr>
              <a:defRPr>
                <a:solidFill>
                  <a:srgbClr val="448DBF"/>
                </a:solidFill>
              </a:defRPr>
            </a:lvl2pPr>
            <a:lvl3pPr>
              <a:defRPr>
                <a:solidFill>
                  <a:srgbClr val="21244A"/>
                </a:solidFill>
              </a:defRPr>
            </a:lvl3pPr>
            <a:lvl4pPr>
              <a:defRPr>
                <a:solidFill>
                  <a:srgbClr val="21244A"/>
                </a:solidFill>
              </a:defRPr>
            </a:lvl4pPr>
            <a:lvl5pPr>
              <a:defRPr>
                <a:solidFill>
                  <a:srgbClr val="21244A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265288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 - donker">
    <p:bg>
      <p:bgPr>
        <a:solidFill>
          <a:srgbClr val="212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1"/>
            <a:ext cx="7778749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Nieuw onderwerp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7778749" cy="150018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Ligh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3B1BE0C-FD81-EB4B-882E-6AA9771B6598}"/>
              </a:ext>
            </a:extLst>
          </p:cNvPr>
          <p:cNvSpPr/>
          <p:nvPr userDrawn="1"/>
        </p:nvSpPr>
        <p:spPr>
          <a:xfrm rot="5400000">
            <a:off x="7277779" y="1951004"/>
            <a:ext cx="6867527" cy="2960915"/>
          </a:xfrm>
          <a:prstGeom prst="rect">
            <a:avLst/>
          </a:prstGeom>
          <a:solidFill>
            <a:srgbClr val="B8D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B7729252-FC34-3147-9D0C-E1CEADFDD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4308" y="5512013"/>
            <a:ext cx="1995243" cy="5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3467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ariatie #3">
    <p:bg>
      <p:bgPr>
        <a:solidFill>
          <a:srgbClr val="137D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2A431-6FAD-85FE-3AB1-12291A133C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5209" y="1302568"/>
            <a:ext cx="4767364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23EF57-5CAE-764C-C669-43A8F100CB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5209" y="3782243"/>
            <a:ext cx="4767364" cy="910544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Presentatie subtitel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FE2956F3-F4E7-7155-7A7C-329491252A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0434" y="522490"/>
            <a:ext cx="2293938" cy="365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b="1"/>
              <a:t>Datum</a:t>
            </a:r>
          </a:p>
          <a:p>
            <a:fld id="{FADECD1B-0D63-478D-9092-F7278305995A}" type="datetime1">
              <a:rPr lang="nl-NL" smtClean="0"/>
              <a:pPr/>
              <a:t>11-4-2023</a:t>
            </a:fld>
            <a:endParaRPr lang="nl-NL"/>
          </a:p>
        </p:txBody>
      </p:sp>
      <p:pic>
        <p:nvPicPr>
          <p:cNvPr id="4" name="Afbeelding 3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A4FB4C10-CAAB-2E8E-0257-46F8BD543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41" y="5956489"/>
            <a:ext cx="2752475" cy="465519"/>
          </a:xfrm>
          <a:prstGeom prst="rect">
            <a:avLst/>
          </a:prstGeom>
        </p:spPr>
      </p:pic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78FE60-BA28-1A7E-504C-2B644A3ED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3179" y="522490"/>
            <a:ext cx="2293938" cy="3651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b="1"/>
              <a:t>Auteur</a:t>
            </a:r>
          </a:p>
          <a:p>
            <a:r>
              <a:rPr lang="nl-NL"/>
              <a:t>Voornaam Achternaam</a:t>
            </a:r>
          </a:p>
        </p:txBody>
      </p:sp>
      <p:pic>
        <p:nvPicPr>
          <p:cNvPr id="6" name="Picture 5" descr="A black and blue rectangle with a black background&#10;&#10;Description automatically generated">
            <a:extLst>
              <a:ext uri="{FF2B5EF4-FFF2-40B4-BE49-F238E27FC236}">
                <a16:creationId xmlns:a16="http://schemas.microsoft.com/office/drawing/2014/main" id="{145AAB95-4D2D-3B9B-2D7E-614694C3B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97"/>
          <a:stretch/>
        </p:blipFill>
        <p:spPr>
          <a:xfrm>
            <a:off x="0" y="-139486"/>
            <a:ext cx="5312229" cy="6997486"/>
          </a:xfrm>
          <a:prstGeom prst="rect">
            <a:avLst/>
          </a:prstGeom>
        </p:spPr>
      </p:pic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D43B347-ADC6-C835-76B4-80E93B1E68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66800" y="661639"/>
            <a:ext cx="5179221" cy="5144429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499640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luiting">
    <p:bg>
      <p:bgPr>
        <a:solidFill>
          <a:srgbClr val="B8D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1"/>
            <a:ext cx="7778749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Bedankt voor</a:t>
            </a:r>
            <a:br>
              <a:rPr lang="nl-NL" dirty="0"/>
            </a:br>
            <a:r>
              <a:rPr lang="nl-NL" dirty="0"/>
              <a:t>uw aandacht!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77252"/>
            <a:ext cx="7778749" cy="1136651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Montserrat Ligh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Vragen?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3B1BE0C-FD81-EB4B-882E-6AA9771B6598}"/>
              </a:ext>
            </a:extLst>
          </p:cNvPr>
          <p:cNvSpPr/>
          <p:nvPr userDrawn="1"/>
        </p:nvSpPr>
        <p:spPr>
          <a:xfrm rot="5400000">
            <a:off x="7259319" y="1948543"/>
            <a:ext cx="6904448" cy="2960915"/>
          </a:xfrm>
          <a:prstGeom prst="rect">
            <a:avLst/>
          </a:prstGeom>
          <a:solidFill>
            <a:srgbClr val="21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B4F997E0-D6DF-8941-A520-23B6D6DC5AA6}"/>
              </a:ext>
            </a:extLst>
          </p:cNvPr>
          <p:cNvSpPr txBox="1">
            <a:spLocks/>
          </p:cNvSpPr>
          <p:nvPr userDrawn="1"/>
        </p:nvSpPr>
        <p:spPr>
          <a:xfrm>
            <a:off x="9541007" y="6135795"/>
            <a:ext cx="2743200" cy="478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nl-NL" sz="1200" b="1" dirty="0">
                <a:solidFill>
                  <a:schemeClr val="bg1"/>
                </a:solidFill>
              </a:rPr>
              <a:t>Laat het goede groeien</a:t>
            </a:r>
            <a:endParaRPr lang="nl-NL" sz="1800" b="1" dirty="0">
              <a:solidFill>
                <a:schemeClr val="bg1"/>
              </a:solidFill>
            </a:endParaRPr>
          </a:p>
        </p:txBody>
      </p:sp>
      <p:pic>
        <p:nvPicPr>
          <p:cNvPr id="8" name="Afbeelding 7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956FE14-BC39-BB45-9DF7-6B94B5A35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3353" y="5574783"/>
            <a:ext cx="1653104" cy="47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04233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21244A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448DBF"/>
                </a:solidFill>
              </a:defRPr>
            </a:lvl1pPr>
            <a:lvl2pPr>
              <a:defRPr>
                <a:solidFill>
                  <a:srgbClr val="448DBF"/>
                </a:solidFill>
              </a:defRPr>
            </a:lvl2pPr>
            <a:lvl3pPr>
              <a:defRPr>
                <a:solidFill>
                  <a:srgbClr val="21244A"/>
                </a:solidFill>
              </a:defRPr>
            </a:lvl3pPr>
            <a:lvl4pPr>
              <a:defRPr>
                <a:solidFill>
                  <a:srgbClr val="21244A"/>
                </a:solidFill>
              </a:defRPr>
            </a:lvl4pPr>
            <a:lvl5pPr>
              <a:defRPr>
                <a:solidFill>
                  <a:srgbClr val="21244A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448DBF"/>
                </a:solidFill>
              </a:defRPr>
            </a:lvl1pPr>
            <a:lvl2pPr>
              <a:defRPr>
                <a:solidFill>
                  <a:srgbClr val="448DBF"/>
                </a:solidFill>
              </a:defRPr>
            </a:lvl2pPr>
            <a:lvl3pPr>
              <a:defRPr>
                <a:solidFill>
                  <a:srgbClr val="21244A"/>
                </a:solidFill>
              </a:defRPr>
            </a:lvl3pPr>
            <a:lvl4pPr>
              <a:defRPr>
                <a:solidFill>
                  <a:srgbClr val="21244A"/>
                </a:solidFill>
              </a:defRPr>
            </a:lvl4pPr>
            <a:lvl5pPr>
              <a:defRPr>
                <a:solidFill>
                  <a:srgbClr val="21244A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E2EA673-79B2-F943-91E2-6C44E70E322C}"/>
              </a:ext>
            </a:extLst>
          </p:cNvPr>
          <p:cNvSpPr/>
          <p:nvPr userDrawn="1"/>
        </p:nvSpPr>
        <p:spPr>
          <a:xfrm>
            <a:off x="0" y="1"/>
            <a:ext cx="12192000" cy="180155"/>
          </a:xfrm>
          <a:prstGeom prst="rect">
            <a:avLst/>
          </a:prstGeom>
          <a:solidFill>
            <a:srgbClr val="21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DDD9C5-ACAB-A647-B03E-1ECA770AB482}"/>
              </a:ext>
            </a:extLst>
          </p:cNvPr>
          <p:cNvSpPr/>
          <p:nvPr userDrawn="1"/>
        </p:nvSpPr>
        <p:spPr>
          <a:xfrm>
            <a:off x="0" y="6677845"/>
            <a:ext cx="12192000" cy="180155"/>
          </a:xfrm>
          <a:prstGeom prst="rect">
            <a:avLst/>
          </a:prstGeom>
          <a:solidFill>
            <a:srgbClr val="B8D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959144360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21244A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21827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054686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689179-4579-6800-F412-559E7B4F8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8800" y="147600"/>
            <a:ext cx="8077200" cy="6565900"/>
          </a:xfrm>
          <a:prstGeom prst="rect">
            <a:avLst/>
          </a:prstGeom>
        </p:spPr>
      </p:pic>
      <p:sp>
        <p:nvSpPr>
          <p:cNvPr id="8" name="Graphic 9">
            <a:extLst>
              <a:ext uri="{FF2B5EF4-FFF2-40B4-BE49-F238E27FC236}">
                <a16:creationId xmlns:a16="http://schemas.microsoft.com/office/drawing/2014/main" id="{4B91D019-F99B-4657-9921-81A8627BFF3D}"/>
              </a:ext>
            </a:extLst>
          </p:cNvPr>
          <p:cNvSpPr/>
          <p:nvPr userDrawn="1"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4A54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nl-NL" dirty="0" err="1"/>
              <a:t>Title</a:t>
            </a:r>
            <a:r>
              <a:rPr lang="nl-NL" dirty="0"/>
              <a:t> page</a:t>
            </a:r>
          </a:p>
        </p:txBody>
      </p:sp>
      <p:pic>
        <p:nvPicPr>
          <p:cNvPr id="14" name="Graphic 13" descr="Tauw logo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6612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7672A5-54E3-9A18-F119-0F053AEEF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8800" y="147600"/>
            <a:ext cx="8071104" cy="6571488"/>
          </a:xfrm>
          <a:prstGeom prst="rect">
            <a:avLst/>
          </a:prstGeom>
        </p:spPr>
      </p:pic>
      <p:sp>
        <p:nvSpPr>
          <p:cNvPr id="6" name="Graphic 9">
            <a:extLst>
              <a:ext uri="{FF2B5EF4-FFF2-40B4-BE49-F238E27FC236}">
                <a16:creationId xmlns:a16="http://schemas.microsoft.com/office/drawing/2014/main" id="{4C57B7FC-7E72-D540-ABEE-F07FF87B2414}"/>
              </a:ext>
            </a:extLst>
          </p:cNvPr>
          <p:cNvSpPr/>
          <p:nvPr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4A54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nl-NL" dirty="0" err="1"/>
              <a:t>Title</a:t>
            </a:r>
            <a:r>
              <a:rPr lang="nl-NL" dirty="0"/>
              <a:t> page</a:t>
            </a:r>
          </a:p>
        </p:txBody>
      </p:sp>
      <p:pic>
        <p:nvPicPr>
          <p:cNvPr id="14" name="Graphic 13" descr="Tauw logo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70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668698-40A7-5F97-AFB4-D373D6898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8800" y="146050"/>
            <a:ext cx="8077200" cy="6565900"/>
          </a:xfrm>
          <a:prstGeom prst="rect">
            <a:avLst/>
          </a:prstGeom>
        </p:spPr>
      </p:pic>
      <p:sp>
        <p:nvSpPr>
          <p:cNvPr id="8" name="Graphic 9">
            <a:extLst>
              <a:ext uri="{FF2B5EF4-FFF2-40B4-BE49-F238E27FC236}">
                <a16:creationId xmlns:a16="http://schemas.microsoft.com/office/drawing/2014/main" id="{41417F94-1A88-4DE7-A6BE-59A619379D3B}"/>
              </a:ext>
            </a:extLst>
          </p:cNvPr>
          <p:cNvSpPr/>
          <p:nvPr userDrawn="1"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4A54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nl-NL" dirty="0" err="1"/>
              <a:t>Title</a:t>
            </a:r>
            <a:r>
              <a:rPr lang="nl-NL" dirty="0"/>
              <a:t> page</a:t>
            </a:r>
          </a:p>
        </p:txBody>
      </p:sp>
      <p:pic>
        <p:nvPicPr>
          <p:cNvPr id="14" name="Graphic 13" descr="Tauw logo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0050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A721195-2821-E643-9603-0BE8E687B6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raphic 9">
            <a:extLst>
              <a:ext uri="{FF2B5EF4-FFF2-40B4-BE49-F238E27FC236}">
                <a16:creationId xmlns:a16="http://schemas.microsoft.com/office/drawing/2014/main" id="{D72493FD-547E-4A83-9E71-B3FF3B988A95}"/>
              </a:ext>
            </a:extLst>
          </p:cNvPr>
          <p:cNvSpPr/>
          <p:nvPr userDrawn="1"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4A54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nl-NL" dirty="0" err="1"/>
              <a:t>Title</a:t>
            </a:r>
            <a:r>
              <a:rPr lang="nl-NL" dirty="0"/>
              <a:t> page</a:t>
            </a:r>
          </a:p>
        </p:txBody>
      </p:sp>
      <p:pic>
        <p:nvPicPr>
          <p:cNvPr id="14" name="Graphic 13" descr="Tauw logo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8624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 f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DE3EED-D93A-432A-A945-379777ABA4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87800" y="146050"/>
            <a:ext cx="8070850" cy="6572250"/>
          </a:xfrm>
          <a:custGeom>
            <a:avLst/>
            <a:gdLst>
              <a:gd name="connsiteX0" fmla="*/ 236668 w 8070850"/>
              <a:gd name="connsiteY0" fmla="*/ 0 h 6572250"/>
              <a:gd name="connsiteX1" fmla="*/ 7834183 w 8070850"/>
              <a:gd name="connsiteY1" fmla="*/ 0 h 6572250"/>
              <a:gd name="connsiteX2" fmla="*/ 8070850 w 8070850"/>
              <a:gd name="connsiteY2" fmla="*/ 236667 h 6572250"/>
              <a:gd name="connsiteX3" fmla="*/ 8070850 w 8070850"/>
              <a:gd name="connsiteY3" fmla="*/ 6335583 h 6572250"/>
              <a:gd name="connsiteX4" fmla="*/ 7834183 w 8070850"/>
              <a:gd name="connsiteY4" fmla="*/ 6572250 h 6572250"/>
              <a:gd name="connsiteX5" fmla="*/ 236668 w 8070850"/>
              <a:gd name="connsiteY5" fmla="*/ 6572250 h 6572250"/>
              <a:gd name="connsiteX6" fmla="*/ 0 w 8070850"/>
              <a:gd name="connsiteY6" fmla="*/ 6569318 h 6572250"/>
              <a:gd name="connsiteX7" fmla="*/ 0 w 8070850"/>
              <a:gd name="connsiteY7" fmla="*/ 6549459 h 6572250"/>
              <a:gd name="connsiteX8" fmla="*/ 20706 w 8070850"/>
              <a:gd name="connsiteY8" fmla="*/ 6453125 h 6572250"/>
              <a:gd name="connsiteX9" fmla="*/ 596092 w 8070850"/>
              <a:gd name="connsiteY9" fmla="*/ 5606907 h 6572250"/>
              <a:gd name="connsiteX10" fmla="*/ 1819010 w 8070850"/>
              <a:gd name="connsiteY10" fmla="*/ 4386636 h 6572250"/>
              <a:gd name="connsiteX11" fmla="*/ 2432899 w 8070850"/>
              <a:gd name="connsiteY11" fmla="*/ 3282403 h 6572250"/>
              <a:gd name="connsiteX12" fmla="*/ 1819010 w 8070850"/>
              <a:gd name="connsiteY12" fmla="*/ 2178169 h 6572250"/>
              <a:gd name="connsiteX13" fmla="*/ 596092 w 8070850"/>
              <a:gd name="connsiteY13" fmla="*/ 957899 h 6572250"/>
              <a:gd name="connsiteX14" fmla="*/ 20706 w 8070850"/>
              <a:gd name="connsiteY14" fmla="*/ 111681 h 6572250"/>
              <a:gd name="connsiteX15" fmla="*/ 0 w 8070850"/>
              <a:gd name="connsiteY15" fmla="*/ 15347 h 6572250"/>
              <a:gd name="connsiteX16" fmla="*/ 0 w 8070850"/>
              <a:gd name="connsiteY16" fmla="*/ 2932 h 657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70850" h="6572250">
                <a:moveTo>
                  <a:pt x="236668" y="0"/>
                </a:moveTo>
                <a:lnTo>
                  <a:pt x="7834183" y="0"/>
                </a:lnTo>
                <a:cubicBezTo>
                  <a:pt x="7964891" y="0"/>
                  <a:pt x="8070850" y="105959"/>
                  <a:pt x="8070850" y="236667"/>
                </a:cubicBezTo>
                <a:lnTo>
                  <a:pt x="8070850" y="6335583"/>
                </a:lnTo>
                <a:cubicBezTo>
                  <a:pt x="8070850" y="6466291"/>
                  <a:pt x="7964891" y="6572250"/>
                  <a:pt x="7834183" y="6572250"/>
                </a:cubicBezTo>
                <a:lnTo>
                  <a:pt x="236668" y="6572250"/>
                </a:lnTo>
                <a:lnTo>
                  <a:pt x="0" y="6569318"/>
                </a:lnTo>
                <a:lnTo>
                  <a:pt x="0" y="6549459"/>
                </a:lnTo>
                <a:lnTo>
                  <a:pt x="20706" y="6453125"/>
                </a:lnTo>
                <a:cubicBezTo>
                  <a:pt x="95432" y="6191639"/>
                  <a:pt x="283908" y="5919020"/>
                  <a:pt x="596092" y="5606907"/>
                </a:cubicBezTo>
                <a:lnTo>
                  <a:pt x="1819010" y="4386636"/>
                </a:lnTo>
                <a:cubicBezTo>
                  <a:pt x="2235255" y="3970486"/>
                  <a:pt x="2432899" y="3625357"/>
                  <a:pt x="2432899" y="3282403"/>
                </a:cubicBezTo>
                <a:cubicBezTo>
                  <a:pt x="2432899" y="2939448"/>
                  <a:pt x="2235255" y="2594320"/>
                  <a:pt x="1819010" y="2178169"/>
                </a:cubicBezTo>
                <a:lnTo>
                  <a:pt x="596092" y="957899"/>
                </a:lnTo>
                <a:cubicBezTo>
                  <a:pt x="283908" y="645786"/>
                  <a:pt x="95432" y="373167"/>
                  <a:pt x="20706" y="111681"/>
                </a:cubicBezTo>
                <a:lnTo>
                  <a:pt x="0" y="15347"/>
                </a:lnTo>
                <a:lnTo>
                  <a:pt x="0" y="2932"/>
                </a:lnTo>
                <a:close/>
              </a:path>
            </a:pathLst>
          </a:custGeom>
        </p:spPr>
        <p:txBody>
          <a:bodyPr wrap="none" tIns="720000" rIns="864000" anchor="ctr">
            <a:noAutofit/>
          </a:bodyPr>
          <a:lstStyle>
            <a:lvl1pPr marL="0" indent="0" algn="r">
              <a:buNone/>
              <a:defRPr lang="nl-NL" sz="20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image.	</a:t>
            </a:r>
            <a:br>
              <a:rPr lang="nl-NL" dirty="0"/>
            </a:br>
            <a:br>
              <a:rPr lang="nl-NL"/>
            </a:br>
            <a:r>
              <a:rPr lang="nl-NL"/>
              <a:t>Find your TAUW image in our Media bank</a:t>
            </a:r>
            <a:br>
              <a:rPr lang="nl-NL"/>
            </a:br>
            <a:r>
              <a:rPr lang="nl-NL"/>
              <a:t>&gt; inTAUW &gt; Favorites &gt; TAUW Media bank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5ABCD6F5-7365-477B-B28E-80BBFA76CC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4A54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9BC9DE1-B06F-48A3-AA05-F4B06BBC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nl-NL" dirty="0" err="1"/>
              <a:t>Title</a:t>
            </a:r>
            <a:r>
              <a:rPr lang="nl-NL" dirty="0"/>
              <a:t> page</a:t>
            </a:r>
          </a:p>
        </p:txBody>
      </p:sp>
      <p:pic>
        <p:nvPicPr>
          <p:cNvPr id="17" name="Graphic 16" descr="Tauw logo">
            <a:extLst>
              <a:ext uri="{FF2B5EF4-FFF2-40B4-BE49-F238E27FC236}">
                <a16:creationId xmlns:a16="http://schemas.microsoft.com/office/drawing/2014/main" id="{CC99372F-A097-490F-9981-046A8D85B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39449307-F19C-44FD-9054-E634C3E61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205E9D-C9EA-42AF-A70D-D01DEF0BB2D5}"/>
              </a:ext>
            </a:extLst>
          </p:cNvPr>
          <p:cNvSpPr/>
          <p:nvPr userDrawn="1"/>
        </p:nvSpPr>
        <p:spPr>
          <a:xfrm>
            <a:off x="5934075" y="-529528"/>
            <a:ext cx="5454650" cy="449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Always </a:t>
            </a:r>
            <a:r>
              <a:rPr lang="nl-NL" sz="1400" dirty="0" err="1"/>
              <a:t>remove</a:t>
            </a:r>
            <a:r>
              <a:rPr lang="nl-NL" sz="1400" dirty="0"/>
              <a:t> </a:t>
            </a:r>
            <a:r>
              <a:rPr lang="nl-NL" sz="1400" dirty="0" err="1"/>
              <a:t>an</a:t>
            </a:r>
            <a:r>
              <a:rPr lang="nl-NL" sz="1400" dirty="0"/>
              <a:t> </a:t>
            </a:r>
            <a:r>
              <a:rPr lang="nl-NL" sz="1400" dirty="0" err="1"/>
              <a:t>existing</a:t>
            </a:r>
            <a:r>
              <a:rPr lang="nl-NL" sz="1400" dirty="0"/>
              <a:t> image </a:t>
            </a:r>
            <a:r>
              <a:rPr lang="nl-NL" sz="1400" dirty="0" err="1"/>
              <a:t>before</a:t>
            </a:r>
            <a:r>
              <a:rPr lang="nl-NL" sz="1400" dirty="0"/>
              <a:t> </a:t>
            </a:r>
            <a:r>
              <a:rPr lang="nl-NL" sz="1400" dirty="0" err="1"/>
              <a:t>adding</a:t>
            </a:r>
            <a:r>
              <a:rPr lang="nl-NL" sz="1400" dirty="0"/>
              <a:t> a new </a:t>
            </a:r>
            <a:r>
              <a:rPr lang="nl-NL" sz="1400" dirty="0" err="1"/>
              <a:t>one</a:t>
            </a:r>
            <a:r>
              <a:rPr lang="nl-NL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4243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48CFF-E802-AA43-9F8B-57822EA5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514" y="306347"/>
            <a:ext cx="10515600" cy="571341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DBBB7B-5F35-404E-A99E-6E50AD46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225" y="6193075"/>
            <a:ext cx="8804593" cy="365125"/>
          </a:xfrm>
        </p:spPr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806215A-7DE7-204C-8620-01DE9376B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869" y="1285103"/>
            <a:ext cx="10515600" cy="3651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1" i="0" baseline="0">
                <a:solidFill>
                  <a:srgbClr val="4A54A4"/>
                </a:solidFill>
              </a:defRPr>
            </a:lvl1pPr>
            <a:lvl2pPr marL="457200" indent="0">
              <a:buFontTx/>
              <a:buNone/>
              <a:defRPr sz="2000" baseline="0">
                <a:solidFill>
                  <a:srgbClr val="008BA4"/>
                </a:solidFill>
              </a:defRPr>
            </a:lvl2pPr>
            <a:lvl3pPr marL="914400" indent="0">
              <a:buFontTx/>
              <a:buNone/>
              <a:defRPr sz="2000" baseline="0">
                <a:solidFill>
                  <a:srgbClr val="008BA4"/>
                </a:solidFill>
              </a:defRPr>
            </a:lvl3pPr>
            <a:lvl4pPr marL="1371600" indent="0">
              <a:buFontTx/>
              <a:buNone/>
              <a:defRPr sz="2000" baseline="0">
                <a:solidFill>
                  <a:srgbClr val="008BA4"/>
                </a:solidFill>
              </a:defRPr>
            </a:lvl4pPr>
            <a:lvl5pPr marL="1828800" indent="0">
              <a:buFontTx/>
              <a:buNone/>
              <a:defRPr sz="2000" baseline="0">
                <a:solidFill>
                  <a:srgbClr val="008BA4"/>
                </a:solidFill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25E070-C719-694F-8535-B541886CE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8936" y="4579495"/>
            <a:ext cx="800539" cy="2200340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39D74D6E-786D-8640-AD83-999A5F28E4B5}"/>
              </a:ext>
            </a:extLst>
          </p:cNvPr>
          <p:cNvCxnSpPr>
            <a:cxnSpLocks/>
          </p:cNvCxnSpPr>
          <p:nvPr userDrawn="1"/>
        </p:nvCxnSpPr>
        <p:spPr>
          <a:xfrm>
            <a:off x="1025013" y="5679665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CE99879-4172-384B-882A-C15E533C00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7360" y="5454804"/>
            <a:ext cx="503689" cy="44972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1945CF4-C4AB-3C4E-91CD-FF67D73C021F}"/>
              </a:ext>
            </a:extLst>
          </p:cNvPr>
          <p:cNvCxnSpPr>
            <a:cxnSpLocks/>
          </p:cNvCxnSpPr>
          <p:nvPr userDrawn="1"/>
        </p:nvCxnSpPr>
        <p:spPr>
          <a:xfrm>
            <a:off x="1025013" y="1092676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8E1797-4F9C-4B10-8738-5BCFDBB8A2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42975" y="1825625"/>
            <a:ext cx="5095875" cy="355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Click here to add text</a:t>
            </a:r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873E18-9911-4D86-9480-246377A43B9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0625" y="1825625"/>
            <a:ext cx="5095875" cy="35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Click icon to add content</a:t>
            </a:r>
          </a:p>
          <a:p>
            <a:pPr lvl="1"/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7DCD2-47E1-43E7-9AB7-C7B5169B4E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‹nr.›</a:t>
            </a:fld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5383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ariatie #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2A431-6FAD-85FE-3AB1-12291A133C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5209" y="1302568"/>
            <a:ext cx="4767364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137D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Presentatie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23EF57-5CAE-764C-C669-43A8F100CB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5209" y="3782243"/>
            <a:ext cx="4767364" cy="910544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37D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Presentatie subtitel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FE2956F3-F4E7-7155-7A7C-329491252A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0434" y="522490"/>
            <a:ext cx="2293938" cy="365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137D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b="1"/>
              <a:t>Datum</a:t>
            </a:r>
          </a:p>
          <a:p>
            <a:fld id="{FADECD1B-0D63-478D-9092-F7278305995A}" type="datetime1">
              <a:rPr lang="nl-NL" smtClean="0"/>
              <a:pPr/>
              <a:t>11-4-2023</a:t>
            </a:fld>
            <a:endParaRPr lang="nl-NL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278FE60-BA28-1A7E-504C-2B644A3ED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3179" y="522490"/>
            <a:ext cx="2293938" cy="36512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137D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b="1"/>
              <a:t>Auteur</a:t>
            </a:r>
          </a:p>
          <a:p>
            <a:r>
              <a:rPr lang="nl-NL"/>
              <a:t>Voornaam Achternaam</a:t>
            </a:r>
          </a:p>
        </p:txBody>
      </p:sp>
      <p:pic>
        <p:nvPicPr>
          <p:cNvPr id="7" name="Afbeelding 11">
            <a:extLst>
              <a:ext uri="{FF2B5EF4-FFF2-40B4-BE49-F238E27FC236}">
                <a16:creationId xmlns:a16="http://schemas.microsoft.com/office/drawing/2014/main" id="{BB5AEFDF-7C7E-A742-6F80-EFD1A0D4B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80" y="5956489"/>
            <a:ext cx="2606068" cy="445959"/>
          </a:xfrm>
          <a:prstGeom prst="rect">
            <a:avLst/>
          </a:prstGeom>
        </p:spPr>
      </p:pic>
      <p:pic>
        <p:nvPicPr>
          <p:cNvPr id="15" name="Picture 14" descr="A blue and black rectangles&#10;&#10;Description automatically generated">
            <a:extLst>
              <a:ext uri="{FF2B5EF4-FFF2-40B4-BE49-F238E27FC236}">
                <a16:creationId xmlns:a16="http://schemas.microsoft.com/office/drawing/2014/main" id="{654587FD-B302-AE1A-CC98-5DDB7E4D7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84"/>
          <a:stretch/>
        </p:blipFill>
        <p:spPr>
          <a:xfrm>
            <a:off x="-1" y="-160899"/>
            <a:ext cx="5317589" cy="7018900"/>
          </a:xfrm>
          <a:prstGeom prst="rect">
            <a:avLst/>
          </a:prstGeom>
        </p:spPr>
      </p:pic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26EE13E-0C9E-30DC-2E88-9DE2B020A1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59873" y="647785"/>
            <a:ext cx="5179221" cy="5144429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112468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48CFF-E802-AA43-9F8B-57822EA5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514" y="306347"/>
            <a:ext cx="10515600" cy="571341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DBBB7B-5F35-404E-A99E-6E50AD46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225" y="6193075"/>
            <a:ext cx="8804593" cy="365125"/>
          </a:xfrm>
        </p:spPr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806215A-7DE7-204C-8620-01DE9376B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869" y="1285103"/>
            <a:ext cx="10515600" cy="3651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1" i="0" baseline="0">
                <a:solidFill>
                  <a:srgbClr val="4A54A4"/>
                </a:solidFill>
              </a:defRPr>
            </a:lvl1pPr>
            <a:lvl2pPr marL="457200" indent="0">
              <a:buFontTx/>
              <a:buNone/>
              <a:defRPr sz="2000" baseline="0">
                <a:solidFill>
                  <a:srgbClr val="008BA4"/>
                </a:solidFill>
              </a:defRPr>
            </a:lvl2pPr>
            <a:lvl3pPr marL="914400" indent="0">
              <a:buFontTx/>
              <a:buNone/>
              <a:defRPr sz="2000" baseline="0">
                <a:solidFill>
                  <a:srgbClr val="008BA4"/>
                </a:solidFill>
              </a:defRPr>
            </a:lvl3pPr>
            <a:lvl4pPr marL="1371600" indent="0">
              <a:buFontTx/>
              <a:buNone/>
              <a:defRPr sz="2000" baseline="0">
                <a:solidFill>
                  <a:srgbClr val="008BA4"/>
                </a:solidFill>
              </a:defRPr>
            </a:lvl4pPr>
            <a:lvl5pPr marL="1828800" indent="0">
              <a:buFontTx/>
              <a:buNone/>
              <a:defRPr sz="2000" baseline="0">
                <a:solidFill>
                  <a:srgbClr val="008BA4"/>
                </a:solidFill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25E070-C719-694F-8535-B541886CE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8936" y="4579495"/>
            <a:ext cx="800539" cy="2200340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39D74D6E-786D-8640-AD83-999A5F28E4B5}"/>
              </a:ext>
            </a:extLst>
          </p:cNvPr>
          <p:cNvCxnSpPr>
            <a:cxnSpLocks/>
          </p:cNvCxnSpPr>
          <p:nvPr userDrawn="1"/>
        </p:nvCxnSpPr>
        <p:spPr>
          <a:xfrm>
            <a:off x="1025013" y="5679665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CE99879-4172-384B-882A-C15E533C00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7360" y="5454804"/>
            <a:ext cx="503689" cy="44972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1945CF4-C4AB-3C4E-91CD-FF67D73C021F}"/>
              </a:ext>
            </a:extLst>
          </p:cNvPr>
          <p:cNvCxnSpPr>
            <a:cxnSpLocks/>
          </p:cNvCxnSpPr>
          <p:nvPr userDrawn="1"/>
        </p:nvCxnSpPr>
        <p:spPr>
          <a:xfrm>
            <a:off x="1025013" y="1092676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6C2514-DDF4-4DAC-8EB2-01BC4CCD4A5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6000" y="1825625"/>
            <a:ext cx="10508400" cy="355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Click here to add text</a:t>
            </a:r>
          </a:p>
          <a:p>
            <a:pPr lvl="1"/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2231C-40C8-43CD-8AE1-D244898A4A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‹nr.›</a:t>
            </a:fld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39618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48CFF-E802-AA43-9F8B-57822EA5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514" y="306347"/>
            <a:ext cx="10515600" cy="571341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DBBB7B-5F35-404E-A99E-6E50AD46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225" y="6193075"/>
            <a:ext cx="8804593" cy="365125"/>
          </a:xfrm>
        </p:spPr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806215A-7DE7-204C-8620-01DE9376B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869" y="1285103"/>
            <a:ext cx="10515600" cy="3651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1" i="0" baseline="0">
                <a:solidFill>
                  <a:srgbClr val="4A54A4"/>
                </a:solidFill>
              </a:defRPr>
            </a:lvl1pPr>
            <a:lvl2pPr marL="457200" indent="0">
              <a:buFontTx/>
              <a:buNone/>
              <a:defRPr sz="2000" baseline="0">
                <a:solidFill>
                  <a:srgbClr val="008BA4"/>
                </a:solidFill>
              </a:defRPr>
            </a:lvl2pPr>
            <a:lvl3pPr marL="914400" indent="0">
              <a:buFontTx/>
              <a:buNone/>
              <a:defRPr sz="2000" baseline="0">
                <a:solidFill>
                  <a:srgbClr val="008BA4"/>
                </a:solidFill>
              </a:defRPr>
            </a:lvl3pPr>
            <a:lvl4pPr marL="1371600" indent="0">
              <a:buFontTx/>
              <a:buNone/>
              <a:defRPr sz="2000" baseline="0">
                <a:solidFill>
                  <a:srgbClr val="008BA4"/>
                </a:solidFill>
              </a:defRPr>
            </a:lvl4pPr>
            <a:lvl5pPr marL="1828800" indent="0">
              <a:buFontTx/>
              <a:buNone/>
              <a:defRPr sz="2000" baseline="0">
                <a:solidFill>
                  <a:srgbClr val="008BA4"/>
                </a:solidFill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25E070-C719-694F-8535-B541886CE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8936" y="4579495"/>
            <a:ext cx="800539" cy="220034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CE99879-4172-384B-882A-C15E533C00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7360" y="5454804"/>
            <a:ext cx="503689" cy="44972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1945CF4-C4AB-3C4E-91CD-FF67D73C021F}"/>
              </a:ext>
            </a:extLst>
          </p:cNvPr>
          <p:cNvCxnSpPr>
            <a:cxnSpLocks/>
          </p:cNvCxnSpPr>
          <p:nvPr userDrawn="1"/>
        </p:nvCxnSpPr>
        <p:spPr>
          <a:xfrm>
            <a:off x="1025013" y="1092676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6C2514-DDF4-4DAC-8EB2-01BC4CCD4A5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6000" y="1825625"/>
            <a:ext cx="10508400" cy="355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Click here to add text</a:t>
            </a:r>
          </a:p>
          <a:p>
            <a:pPr lvl="1"/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20992-62BE-4D9B-B103-FA95F61889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nl-NL" smtClean="0"/>
              <a:pPr/>
              <a:t>‹nr.›</a:t>
            </a:fld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4627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0E615DC-9857-FB44-8E02-48BF4E759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89165" y="3767628"/>
            <a:ext cx="9144000" cy="52542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9165" y="2767246"/>
            <a:ext cx="9144000" cy="938602"/>
          </a:xfrm>
        </p:spPr>
        <p:txBody>
          <a:bodyPr anchor="b">
            <a:norm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page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B502C62-585B-1B47-A691-99DFCEE5C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6321" r="28"/>
          <a:stretch/>
        </p:blipFill>
        <p:spPr>
          <a:xfrm>
            <a:off x="0" y="690496"/>
            <a:ext cx="1933200" cy="547700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83DC107-A9E5-3F41-A783-D48FAFE8EE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446" y="3060760"/>
            <a:ext cx="824854" cy="7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2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B25E7F-0E30-714C-A41C-149FA9790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45131" y="2854073"/>
            <a:ext cx="4483942" cy="947977"/>
          </a:xfrm>
        </p:spPr>
        <p:txBody>
          <a:bodyPr anchor="b">
            <a:normAutofit/>
          </a:bodyPr>
          <a:lstStyle>
            <a:lvl1pPr algn="l">
              <a:defRPr sz="3800" b="1" i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Contact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1DBE52A-66F7-C74C-A11E-971FB57F60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2058" y="4375229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+31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5470D075-0AD2-C447-BBC4-E28E135E01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2058" y="3973634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Name</a:t>
            </a:r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DD2BEF4F-64E8-664E-903F-B271BAD498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82058" y="4776824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@</a:t>
            </a:r>
            <a:r>
              <a:rPr lang="nl-NL" dirty="0" err="1"/>
              <a:t>tauw.com</a:t>
            </a:r>
            <a:endParaRPr lang="nl-NL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CAA8B9C-D755-1E46-965C-34DAAAA17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361E71C-1E3D-F14C-8AFB-EB3F997299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975" y="3045367"/>
            <a:ext cx="4968315" cy="751870"/>
          </a:xfrm>
          <a:prstGeom prst="rect">
            <a:avLst/>
          </a:prstGeom>
        </p:spPr>
      </p:pic>
      <p:sp>
        <p:nvSpPr>
          <p:cNvPr id="15" name="Tijdelijke aanduiding voor tekst 5">
            <a:extLst>
              <a:ext uri="{FF2B5EF4-FFF2-40B4-BE49-F238E27FC236}">
                <a16:creationId xmlns:a16="http://schemas.microsoft.com/office/drawing/2014/main" id="{8D266225-8ADE-5741-8B30-6BE06EEF0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2058" y="5167656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www.tauw.com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D6C9CC-66CD-4E07-8BFF-FF5EBBF2B9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38800" y="3959974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EAEC950-60D1-450E-B4F5-E05C404B20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38800" y="4356187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9F9F18A-CE7A-4847-94E2-F739B18143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38800" y="4752734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553CF7B0-0F19-47FD-92E7-E2DEC2E3DDD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38800" y="5148614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92976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 links #1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CA6D10B-F71A-2A69-B4CB-9FD0141720A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ED871D9-A12D-C173-D7FC-8BE6EB9C8D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167335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345DE6-8C83-0D59-2FD6-984A88417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4365" y="2057400"/>
            <a:ext cx="5126804" cy="381158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4FF6CED5-452F-1921-DC0F-91769138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364" y="365125"/>
            <a:ext cx="5126805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6AFB4FE-E880-CF6A-8046-B81A8455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BB4174-1A2F-49B2-3157-7848D2F3CE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E0EFD004-A1D0-12D5-55A9-B3925E6390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</p:spTree>
    <p:extLst>
      <p:ext uri="{BB962C8B-B14F-4D97-AF65-F5344CB8AC3E}">
        <p14:creationId xmlns:p14="http://schemas.microsoft.com/office/powerpoint/2010/main" val="408468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 rechts #1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CA6D10B-F71A-2A69-B4CB-9FD0141720A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ED871D9-A12D-C173-D7FC-8BE6EB9C8D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0"/>
            <a:ext cx="6096000" cy="616733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345DE6-8C83-0D59-2FD6-984A88417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887" y="2057400"/>
            <a:ext cx="5126804" cy="381158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4FF6CED5-452F-1921-DC0F-91769138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86" y="365125"/>
            <a:ext cx="5126805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6AFB4FE-E880-CF6A-8046-B81A8455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BB4174-1A2F-49B2-3157-7848D2F3CE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E0EFD004-A1D0-12D5-55A9-B3925E6390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</p:spTree>
    <p:extLst>
      <p:ext uri="{BB962C8B-B14F-4D97-AF65-F5344CB8AC3E}">
        <p14:creationId xmlns:p14="http://schemas.microsoft.com/office/powerpoint/2010/main" val="307352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 links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CA6D10B-F71A-2A69-B4CB-9FD0141720A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ED871D9-A12D-C173-D7FC-8BE6EB9C8D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16733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345DE6-8C83-0D59-2FD6-984A88417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4365" y="2057400"/>
            <a:ext cx="5126804" cy="381158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4FF6CED5-452F-1921-DC0F-91769138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364" y="365125"/>
            <a:ext cx="5126805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6AFB4FE-E880-CF6A-8046-B81A8455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BB4174-1A2F-49B2-3157-7848D2F3CE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E0EFD004-A1D0-12D5-55A9-B3925E6390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</p:spTree>
    <p:extLst>
      <p:ext uri="{BB962C8B-B14F-4D97-AF65-F5344CB8AC3E}">
        <p14:creationId xmlns:p14="http://schemas.microsoft.com/office/powerpoint/2010/main" val="256890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 rechts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CA6D10B-F71A-2A69-B4CB-9FD0141720A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ED871D9-A12D-C173-D7FC-8BE6EB9C8D6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0"/>
            <a:ext cx="6096000" cy="616733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345DE6-8C83-0D59-2FD6-984A88417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887" y="2057400"/>
            <a:ext cx="5126804" cy="381158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4FF6CED5-452F-1921-DC0F-91769138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86" y="365125"/>
            <a:ext cx="5126805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6AFB4FE-E880-CF6A-8046-B81A8455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BB4174-1A2F-49B2-3157-7848D2F3CE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E0EFD004-A1D0-12D5-55A9-B3925E6390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</p:spTree>
    <p:extLst>
      <p:ext uri="{BB962C8B-B14F-4D97-AF65-F5344CB8AC3E}">
        <p14:creationId xmlns:p14="http://schemas.microsoft.com/office/powerpoint/2010/main" val="272882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wee (2) afbeeldingen #1">
    <p:bg>
      <p:bgPr>
        <a:solidFill>
          <a:srgbClr val="137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CA6D10B-F71A-2A69-B4CB-9FD0141720A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6AFB4FE-E880-CF6A-8046-B81A8455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/>
          <a:lstStyle/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BB4174-1A2F-49B2-3157-7848D2F3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0" y="6389859"/>
            <a:ext cx="1742048" cy="298105"/>
          </a:xfrm>
          <a:prstGeom prst="rect">
            <a:avLst/>
          </a:prstGeom>
        </p:spPr>
      </p:pic>
      <p:sp>
        <p:nvSpPr>
          <p:cNvPr id="14" name="Tijdelijke aanduiding voor voettekst 7">
            <a:extLst>
              <a:ext uri="{FF2B5EF4-FFF2-40B4-BE49-F238E27FC236}">
                <a16:creationId xmlns:a16="http://schemas.microsoft.com/office/drawing/2014/main" id="{E0EFD004-A1D0-12D5-55A9-B3925E6390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79533" y="6351484"/>
            <a:ext cx="660574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Tekst hier via: Invoegen/Koptekst en voettekst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72B2D31-7C90-328E-AFE3-B0D4F87D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50" y="365125"/>
            <a:ext cx="1153670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6991BE6E-CC94-652C-6DB1-55C8488B828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25650" y="1865209"/>
            <a:ext cx="5527195" cy="3466075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AD34BDB3-F932-68BC-FBD9-80CCDC26A69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339155" y="1865209"/>
            <a:ext cx="5523202" cy="3466075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79F9DDE-1F63-0057-286D-F68187F4C7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5650" y="5355224"/>
            <a:ext cx="5523202" cy="601586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ondertitel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DE38921-B67E-2E36-F7CA-0F86C2DD455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9155" y="5355224"/>
            <a:ext cx="5523202" cy="601586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ondertitel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7D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ACB4D17-75B2-E201-EDA3-4F7228D6E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D97068-DEB1-0699-255A-9288A2F3F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r>
              <a:rPr lang="nl-NL"/>
              <a:t> #1</a:t>
            </a:r>
          </a:p>
          <a:p>
            <a:pPr lvl="2"/>
            <a:r>
              <a:rPr lang="nl-NL"/>
              <a:t>Sub-</a:t>
            </a:r>
            <a:r>
              <a:rPr lang="nl-NL" err="1"/>
              <a:t>bullet</a:t>
            </a:r>
            <a:r>
              <a:rPr lang="nl-NL"/>
              <a:t> #2</a:t>
            </a:r>
          </a:p>
          <a:p>
            <a:pPr lvl="3"/>
            <a:r>
              <a:rPr lang="nl-NL"/>
              <a:t>Leestekst</a:t>
            </a:r>
          </a:p>
          <a:p>
            <a:pPr lvl="4"/>
            <a:r>
              <a:rPr lang="nl-NL"/>
              <a:t>Kop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FE450C-A1BE-DBA4-DB0A-D41726B02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9FABAA-D1B1-D90E-23BB-D8AD7CE50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32911F-9B52-4D2A-8CD8-8D5FD37D5B3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14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83" r:id="rId3"/>
    <p:sldLayoutId id="2147483684" r:id="rId4"/>
    <p:sldLayoutId id="2147483658" r:id="rId5"/>
    <p:sldLayoutId id="2147483663" r:id="rId6"/>
    <p:sldLayoutId id="2147483664" r:id="rId7"/>
    <p:sldLayoutId id="2147483665" r:id="rId8"/>
    <p:sldLayoutId id="2147483666" r:id="rId9"/>
    <p:sldLayoutId id="2147483695" r:id="rId10"/>
    <p:sldLayoutId id="2147483698" r:id="rId11"/>
    <p:sldLayoutId id="2147483697" r:id="rId12"/>
    <p:sldLayoutId id="2147483677" r:id="rId13"/>
    <p:sldLayoutId id="2147483670" r:id="rId14"/>
    <p:sldLayoutId id="2147483669" r:id="rId15"/>
    <p:sldLayoutId id="2147483696" r:id="rId16"/>
    <p:sldLayoutId id="2147483667" r:id="rId17"/>
    <p:sldLayoutId id="2147483675" r:id="rId18"/>
    <p:sldLayoutId id="2147483686" r:id="rId19"/>
    <p:sldLayoutId id="2147483687" r:id="rId20"/>
    <p:sldLayoutId id="2147483651" r:id="rId21"/>
    <p:sldLayoutId id="2147483679" r:id="rId22"/>
    <p:sldLayoutId id="2147483693" r:id="rId23"/>
    <p:sldLayoutId id="2147483694" r:id="rId24"/>
    <p:sldLayoutId id="2147483650" r:id="rId25"/>
    <p:sldLayoutId id="2147483680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511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9625" indent="-271463" algn="l" defTabSz="914400" rtl="0" eaLnBrk="1" latinLnBrk="0" hangingPunct="1">
        <a:lnSpc>
          <a:spcPct val="90000"/>
        </a:lnSpc>
        <a:spcBef>
          <a:spcPts val="500"/>
        </a:spcBef>
        <a:buFont typeface="Trebuchet MS" panose="020B0603020202020204" pitchFamily="34" charset="0"/>
        <a:buChar char="−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-1828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2065" y="367125"/>
            <a:ext cx="1100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066" y="1875660"/>
            <a:ext cx="110093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FB43070-EACB-C243-A2C3-25B5F665E08C}"/>
              </a:ext>
            </a:extLst>
          </p:cNvPr>
          <p:cNvSpPr/>
          <p:nvPr userDrawn="1"/>
        </p:nvSpPr>
        <p:spPr>
          <a:xfrm>
            <a:off x="0" y="1"/>
            <a:ext cx="12192000" cy="180155"/>
          </a:xfrm>
          <a:prstGeom prst="rect">
            <a:avLst/>
          </a:prstGeom>
          <a:solidFill>
            <a:srgbClr val="21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C704BE5-01F9-3B45-A65E-D94862E62C6F}"/>
              </a:ext>
            </a:extLst>
          </p:cNvPr>
          <p:cNvSpPr/>
          <p:nvPr userDrawn="1"/>
        </p:nvSpPr>
        <p:spPr>
          <a:xfrm>
            <a:off x="0" y="6677845"/>
            <a:ext cx="12192000" cy="180155"/>
          </a:xfrm>
          <a:prstGeom prst="rect">
            <a:avLst/>
          </a:prstGeom>
          <a:solidFill>
            <a:srgbClr val="B8D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75B1653-C279-844D-A093-3EB9C7ACE91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9810519" y="5776142"/>
            <a:ext cx="1871133" cy="54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ransition spd="slow">
    <p:push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1244A"/>
          </a:solidFill>
          <a:latin typeface="Montserrat" pitchFamily="2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448DBF"/>
          </a:solidFill>
          <a:latin typeface="Montserrat" pitchFamily="2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8DBF"/>
          </a:solidFill>
          <a:latin typeface="Montserrat" pitchFamily="2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44A"/>
          </a:solidFill>
          <a:latin typeface="Montserrat" pitchFamily="2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1244A"/>
          </a:solidFill>
          <a:latin typeface="Montserrat" pitchFamily="2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1244A"/>
          </a:solidFill>
          <a:latin typeface="Montserra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1BB08C-7CD5-2141-9EE7-87DF00E29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1411" y="6192000"/>
            <a:ext cx="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B289FB-C298-3344-8974-FF9AACDC3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46914" y="6192000"/>
            <a:ext cx="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D38E0D59-3C3C-A240-8AC1-71A64A27DE0E}" type="slidenum">
              <a:rPr lang="nl-NL" smtClean="0"/>
              <a:pPr/>
              <a:t>‹nr.›</a:t>
            </a:fld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BCF938-A373-024E-A9BF-4C9D26451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3231" y="6192000"/>
            <a:ext cx="87481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F92498E-1155-004B-92D6-633F6811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36" y="365126"/>
            <a:ext cx="10515600" cy="571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907825-D658-FB4F-AF64-EE53A0567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692" y="1696667"/>
            <a:ext cx="10515600" cy="4224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6</a:t>
            </a:r>
          </a:p>
          <a:p>
            <a:pPr lvl="6"/>
            <a:r>
              <a:rPr lang="nl-NL" dirty="0"/>
              <a:t>7</a:t>
            </a:r>
          </a:p>
          <a:p>
            <a:pPr lvl="7"/>
            <a:r>
              <a:rPr lang="nl-NL" dirty="0"/>
              <a:t>8</a:t>
            </a:r>
          </a:p>
          <a:p>
            <a:pPr lvl="8"/>
            <a:r>
              <a:rPr lang="nl-NL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706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4A54A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•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680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100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052000" indent="-3420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394000" indent="-3420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2736000" indent="-3420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3078000" indent="-342000" algn="l" defTabSz="914400" rtl="0" eaLnBrk="1" latinLnBrk="0" hangingPunct="1">
        <a:lnSpc>
          <a:spcPct val="100000"/>
        </a:lnSpc>
        <a:spcBef>
          <a:spcPts val="1000"/>
        </a:spcBef>
        <a:buClr>
          <a:srgbClr val="4A54A4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0282A-1148-969C-01D3-142E5FDE8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80214"/>
            <a:ext cx="9144000" cy="3083442"/>
          </a:xfrm>
        </p:spPr>
        <p:txBody>
          <a:bodyPr>
            <a:normAutofit fontScale="90000"/>
          </a:bodyPr>
          <a:lstStyle/>
          <a:p>
            <a:br>
              <a:rPr lang="nl-NL" sz="3600" kern="1400" spc="-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kern="1400" spc="-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kern="1400" spc="-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kern="1400" spc="-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kern="1400" spc="-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kern="1400" spc="-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kern="1400" spc="-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kern="1400" spc="-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4000" kern="1400" spc="-50" dirty="0">
                <a:effectLst/>
                <a:latin typeface="Trebuchet MS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3474B50-5697-34CA-4633-FA775258C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997842"/>
            <a:ext cx="9144000" cy="499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b="1" i="1" dirty="0">
                <a:latin typeface="Trebuchet MS"/>
                <a:cs typeface="Arial"/>
              </a:rPr>
              <a:t>Bijeenkomst OER Buitengebied Zuid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5EE404-EB32-FF6B-B67F-264CB0ECCB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3999" y="4593265"/>
            <a:ext cx="2293938" cy="31897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dirty="0">
                <a:latin typeface="Trebuchet MS"/>
                <a:cs typeface="Arial"/>
              </a:rPr>
              <a:t>Gemeente Leeuwarden</a:t>
            </a:r>
          </a:p>
        </p:txBody>
      </p:sp>
    </p:spTree>
    <p:extLst>
      <p:ext uri="{BB962C8B-B14F-4D97-AF65-F5344CB8AC3E}">
        <p14:creationId xmlns:p14="http://schemas.microsoft.com/office/powerpoint/2010/main" val="975695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2AC5D-A2E4-0714-943B-FF7EF31A2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144E3C0-6423-0A69-541A-0D3CC0EA4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wet- en regelgeving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009E2D-49D4-81BC-C42F-F3204C8D3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nl-NL" dirty="0"/>
              <a:t>Natuurwetgeving (gebaseerd op EU Vogel- en Habitatrichtlijn)</a:t>
            </a:r>
          </a:p>
          <a:p>
            <a:pPr lvl="1">
              <a:lnSpc>
                <a:spcPct val="100000"/>
              </a:lnSpc>
            </a:pPr>
            <a:r>
              <a:rPr lang="nl-NL" dirty="0" err="1"/>
              <a:t>Wnb</a:t>
            </a:r>
            <a:r>
              <a:rPr lang="nl-NL" dirty="0"/>
              <a:t>-vergunning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melding </a:t>
            </a:r>
            <a:r>
              <a:rPr lang="nl-NL" dirty="0" err="1"/>
              <a:t>obv</a:t>
            </a:r>
            <a:r>
              <a:rPr lang="nl-NL" dirty="0"/>
              <a:t> Programmatische Aanpak Stikstof (vernietigd door RvS)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eerdere en andere toestemmingen</a:t>
            </a:r>
          </a:p>
          <a:p>
            <a:pPr>
              <a:lnSpc>
                <a:spcPct val="100000"/>
              </a:lnSpc>
            </a:pPr>
            <a:r>
              <a:rPr lang="nl-NL" dirty="0"/>
              <a:t>Klimaatakkoord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reductie emissies van broeikasgassen (minus 55% in 2030)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specifieke aandacht voor veenoxidatie en methaanemissie herkauwers</a:t>
            </a:r>
          </a:p>
          <a:p>
            <a:pPr>
              <a:lnSpc>
                <a:spcPct val="100000"/>
              </a:lnSpc>
            </a:pPr>
            <a:r>
              <a:rPr lang="nl-NL" dirty="0"/>
              <a:t>Mestbeleid (Nitraatrichtlijn en Kaderrichtlijn Water)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afbouw derogatie; gebruik dierlijke mest van 250 naar 170 kg stikstof per ha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bufferstroken van 1 tot 3 meter breed langs watergangen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impact </a:t>
            </a:r>
            <a:r>
              <a:rPr lang="nl-NL"/>
              <a:t>is circa s </a:t>
            </a:r>
            <a:r>
              <a:rPr lang="nl-NL" dirty="0"/>
              <a:t>ca. 35% mestplaatsingsruimte</a:t>
            </a:r>
          </a:p>
        </p:txBody>
      </p:sp>
    </p:spTree>
    <p:extLst>
      <p:ext uri="{BB962C8B-B14F-4D97-AF65-F5344CB8AC3E}">
        <p14:creationId xmlns:p14="http://schemas.microsoft.com/office/powerpoint/2010/main" val="395563488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EEF7E-9DD6-950E-D370-51265FD43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2F9034A-6011-FE97-EF82-61566D4E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Economische effecten autonoom beleid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354C8B-AC00-7A52-F705-2FD3714D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59" y="2264621"/>
            <a:ext cx="10954509" cy="299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18128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A030C-AFC9-7659-BEFC-B718EC894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93F68E7-2990-0CE7-CAAC-BA28B8269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Economische </a:t>
            </a:r>
            <a:r>
              <a:rPr lang="nl-NL" dirty="0"/>
              <a:t>effecten (per jaar)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480F626D-F042-F8F1-85EC-5888973DE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066" y="1875660"/>
            <a:ext cx="11009300" cy="43513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dirty="0"/>
              <a:t>Autonome effecten (afschaffing derogatie, bufferstroken en GLB)</a:t>
            </a:r>
          </a:p>
          <a:p>
            <a:pPr>
              <a:lnSpc>
                <a:spcPct val="100000"/>
              </a:lnSpc>
            </a:pPr>
            <a:r>
              <a:rPr lang="nl-NL" dirty="0"/>
              <a:t>Per ha (gemiddeld) 			= ca. € 850,- </a:t>
            </a:r>
          </a:p>
          <a:p>
            <a:pPr>
              <a:lnSpc>
                <a:spcPct val="100000"/>
              </a:lnSpc>
            </a:pPr>
            <a:r>
              <a:rPr lang="nl-NL" dirty="0"/>
              <a:t>Per bedrijf (gemiddeld) 		= </a:t>
            </a:r>
            <a:r>
              <a:rPr lang="nl-NL" dirty="0">
                <a:solidFill>
                  <a:srgbClr val="0070C0"/>
                </a:solidFill>
              </a:rPr>
              <a:t>ca. </a:t>
            </a:r>
            <a:r>
              <a:rPr lang="nl-NL" dirty="0"/>
              <a:t>€ 50.000,-</a:t>
            </a:r>
          </a:p>
          <a:p>
            <a:pPr>
              <a:lnSpc>
                <a:spcPct val="100000"/>
              </a:lnSpc>
            </a:pPr>
            <a:r>
              <a:rPr lang="nl-NL" dirty="0"/>
              <a:t>Buitengebied Leeuwarden-Zuid	= € 4,0 tot € 4,5 miljoen</a:t>
            </a:r>
          </a:p>
          <a:p>
            <a:pPr marL="0" indent="0">
              <a:lnSpc>
                <a:spcPct val="100000"/>
              </a:lnSpc>
              <a:buNone/>
            </a:pPr>
            <a:endParaRPr lang="nl-NL" dirty="0"/>
          </a:p>
          <a:p>
            <a:pPr marL="0" indent="0">
              <a:lnSpc>
                <a:spcPct val="100000"/>
              </a:lnSpc>
              <a:buNone/>
            </a:pPr>
            <a:r>
              <a:rPr lang="nl-NL" dirty="0"/>
              <a:t>Overheden willen -in verband met het klimaat- vermindering van veenoxidatie en daarvoor grondwaterpeilen verhogen.</a:t>
            </a:r>
          </a:p>
        </p:txBody>
      </p:sp>
    </p:spTree>
    <p:extLst>
      <p:ext uri="{BB962C8B-B14F-4D97-AF65-F5344CB8AC3E}">
        <p14:creationId xmlns:p14="http://schemas.microsoft.com/office/powerpoint/2010/main" val="274444531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Question Mark Circle · Free vector graphic on Pixabay">
            <a:extLst>
              <a:ext uri="{FF2B5EF4-FFF2-40B4-BE49-F238E27FC236}">
                <a16:creationId xmlns:a16="http://schemas.microsoft.com/office/drawing/2014/main" id="{FA5CF149-4B18-3A7F-1895-68DCFAEF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59" y="114495"/>
            <a:ext cx="6096000" cy="6096000"/>
          </a:xfrm>
          <a:prstGeom prst="rect">
            <a:avLst/>
          </a:prstGeom>
          <a:noFill/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8709311-5F99-DDB9-CDFA-BEA755B0A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887" y="2057400"/>
            <a:ext cx="5126804" cy="3811588"/>
          </a:xfrm>
        </p:spPr>
        <p:txBody>
          <a:bodyPr vert="horz" lIns="91440" tIns="45720" rIns="91440" bIns="45720" rtlCol="0">
            <a:normAutofit/>
          </a:bodyPr>
          <a:lstStyle/>
          <a:p>
            <a:pPr marL="264795" indent="-264795"/>
            <a:endParaRPr lang="nl-NL"/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endParaRPr lang="nl-NL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6920273-AD7C-A7F4-41F0-7A759D32F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86" y="365125"/>
            <a:ext cx="5126805" cy="1325563"/>
          </a:xfrm>
        </p:spPr>
        <p:txBody>
          <a:bodyPr/>
          <a:lstStyle/>
          <a:p>
            <a:r>
              <a:rPr lang="en-US">
                <a:latin typeface="Trebuchet MS"/>
                <a:cs typeface="Arial"/>
              </a:rPr>
              <a:t> Vragen</a:t>
            </a:r>
            <a:endParaRPr lang="en-US">
              <a:latin typeface="Trebuchet M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D024F9-18AD-66B5-AD79-EC33C8D2CD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32911F-9B52-4D2A-8CD8-8D5FD37D5B3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A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6A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188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2D660DEF-8CB6-7946-AAA6-3F615CBC4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923" y="3812211"/>
            <a:ext cx="4678441" cy="887380"/>
          </a:xfrm>
        </p:spPr>
        <p:txBody>
          <a:bodyPr>
            <a:normAutofit/>
          </a:bodyPr>
          <a:lstStyle/>
          <a:p>
            <a:r>
              <a:rPr lang="nl-NL" dirty="0"/>
              <a:t>Omgevingsplan Buitengebied Zuid Leeuwarden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B72F397-1943-654D-9677-283039512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OER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E78ED5-FD46-0C40-9C3F-B5004A3430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102" y="4464616"/>
            <a:ext cx="4672262" cy="1040156"/>
          </a:xfrm>
        </p:spPr>
        <p:txBody>
          <a:bodyPr/>
          <a:lstStyle/>
          <a:p>
            <a:r>
              <a:rPr lang="nl-NL" dirty="0"/>
              <a:t>Presentatie sessie 4 april 2024</a:t>
            </a:r>
          </a:p>
        </p:txBody>
      </p:sp>
    </p:spTree>
    <p:extLst>
      <p:ext uri="{BB962C8B-B14F-4D97-AF65-F5344CB8AC3E}">
        <p14:creationId xmlns:p14="http://schemas.microsoft.com/office/powerpoint/2010/main" val="2518129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78DB86-C1D5-41BA-AB2B-E7F8D122E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5FBDEA-3C5E-4D9B-8F0D-DDA19B07A4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52958" y="1421588"/>
            <a:ext cx="10508400" cy="35560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Procedure Omgevingseffectrapport (OER)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Alternatieven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Varianten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Conclusies/aanbevelingen </a:t>
            </a:r>
            <a:endParaRPr lang="nl-NL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75BE7E-ED9D-42F9-849E-B49746644D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E0D59-3C3C-A240-8AC1-71A64A27DE0E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735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Procedure OER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8E4EE7-753F-4578-B386-3C21715D0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368425"/>
            <a:ext cx="9610914" cy="4670868"/>
          </a:xfrm>
        </p:spPr>
        <p:txBody>
          <a:bodyPr>
            <a:normAutofit fontScale="92500" lnSpcReduction="20000"/>
          </a:bodyPr>
          <a:lstStyle/>
          <a:p>
            <a:pPr marL="264795" indent="-264795"/>
            <a:r>
              <a:rPr lang="nl-NL" b="1" dirty="0"/>
              <a:t>NRD</a:t>
            </a:r>
          </a:p>
          <a:p>
            <a:pPr marL="0" indent="0">
              <a:buNone/>
            </a:pPr>
            <a:endParaRPr lang="nl-NL" dirty="0"/>
          </a:p>
          <a:p>
            <a:pPr marL="264795" indent="-264795"/>
            <a:r>
              <a:rPr lang="nl-NL" b="1" dirty="0"/>
              <a:t>Fase 1 OER: Worstcase onderzocht</a:t>
            </a:r>
          </a:p>
          <a:p>
            <a:pPr marL="537845" lvl="1" indent="-264795"/>
            <a:r>
              <a:rPr lang="nl-NL" dirty="0"/>
              <a:t>Terugkoppeling agrariërs</a:t>
            </a:r>
          </a:p>
          <a:p>
            <a:pPr marL="537845" lvl="1" indent="-264795"/>
            <a:r>
              <a:rPr lang="nl-NL" dirty="0"/>
              <a:t>Tussen advies Commissie mer </a:t>
            </a:r>
          </a:p>
          <a:p>
            <a:pPr marL="273050" lvl="1" indent="0">
              <a:buNone/>
            </a:pPr>
            <a:endParaRPr lang="nl-NL" dirty="0"/>
          </a:p>
          <a:p>
            <a:pPr marL="264795" indent="-264795"/>
            <a:r>
              <a:rPr lang="nl-NL" b="1" dirty="0"/>
              <a:t>Fase 2 OER: Alternatieven en varianten</a:t>
            </a:r>
          </a:p>
          <a:p>
            <a:pPr marL="537845" lvl="1" indent="-264795"/>
            <a:r>
              <a:rPr lang="nl-NL" dirty="0"/>
              <a:t>Ontwikkelen alternatieven (“hoeken van het speelveld”)</a:t>
            </a:r>
          </a:p>
          <a:p>
            <a:pPr marL="537845" lvl="1" indent="-264795"/>
            <a:r>
              <a:rPr lang="nl-NL" dirty="0"/>
              <a:t>Varianten voor het omgevingsplan </a:t>
            </a:r>
          </a:p>
          <a:p>
            <a:pPr marL="537845" lvl="1" indent="-264795"/>
            <a:r>
              <a:rPr lang="nl-NL" dirty="0"/>
              <a:t>Beoordeling en aanbevelingen</a:t>
            </a:r>
          </a:p>
          <a:p>
            <a:pPr marL="537845" lvl="1" indent="-264795"/>
            <a:endParaRPr lang="nl-NL" dirty="0"/>
          </a:p>
          <a:p>
            <a:pPr marL="264795" indent="-264795"/>
            <a:r>
              <a:rPr lang="nl-NL" b="1" dirty="0"/>
              <a:t>Ter inzagelegging OER en ontwerp omgevingsplan</a:t>
            </a:r>
          </a:p>
          <a:p>
            <a:pPr marL="537845" lvl="1" indent="-264795"/>
            <a:r>
              <a:rPr lang="nl-NL" dirty="0"/>
              <a:t>Eindadvies Commissie mer </a:t>
            </a:r>
          </a:p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E0D59-3C3C-A240-8AC1-71A64A27DE0E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448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90BC-8829-2CDA-A345-4EBB10062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Omgevingsvisie en alternatieven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FBC91-88E5-844A-BDFE-0CC9635A32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197589" y="6192000"/>
            <a:ext cx="80688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E0D59-3C3C-A240-8AC1-71A64A27DE0E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5A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D08C63-A72E-4009-8FA2-A0117EC130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25" t="13618" r="31144" b="6666"/>
          <a:stretch/>
        </p:blipFill>
        <p:spPr>
          <a:xfrm>
            <a:off x="302727" y="1542842"/>
            <a:ext cx="3910185" cy="468421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D2A1F3A-5538-A3EC-70E0-EDD77C81EF6D}"/>
              </a:ext>
            </a:extLst>
          </p:cNvPr>
          <p:cNvSpPr/>
          <p:nvPr/>
        </p:nvSpPr>
        <p:spPr>
          <a:xfrm>
            <a:off x="4261374" y="2319624"/>
            <a:ext cx="1605064" cy="1040859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map of the region of uganda&#10;&#10;Description automatically generated">
            <a:extLst>
              <a:ext uri="{FF2B5EF4-FFF2-40B4-BE49-F238E27FC236}">
                <a16:creationId xmlns:a16="http://schemas.microsoft.com/office/drawing/2014/main" id="{3B782E24-0B2D-B0B5-DAC5-6E5C5D632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33" y="1388273"/>
            <a:ext cx="2010674" cy="284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map of a region&#10;&#10;Description automatically generated">
            <a:extLst>
              <a:ext uri="{FF2B5EF4-FFF2-40B4-BE49-F238E27FC236}">
                <a16:creationId xmlns:a16="http://schemas.microsoft.com/office/drawing/2014/main" id="{91DA02CB-6873-BA89-F259-03F26B3D8D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" t="8629" r="436" b="771"/>
          <a:stretch/>
        </p:blipFill>
        <p:spPr bwMode="auto">
          <a:xfrm>
            <a:off x="9165505" y="3124841"/>
            <a:ext cx="2268609" cy="29063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map of a neighborhood&#10;&#10;Description automatically generated">
            <a:extLst>
              <a:ext uri="{FF2B5EF4-FFF2-40B4-BE49-F238E27FC236}">
                <a16:creationId xmlns:a16="http://schemas.microsoft.com/office/drawing/2014/main" id="{C0F8D920-379E-6B32-1D1D-B340198876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/>
          <a:stretch/>
        </p:blipFill>
        <p:spPr bwMode="auto">
          <a:xfrm>
            <a:off x="7519282" y="2341400"/>
            <a:ext cx="2238432" cy="2862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ADF4FA-3C6C-EF54-C4B2-7B88E4C95355}"/>
              </a:ext>
            </a:extLst>
          </p:cNvPr>
          <p:cNvSpPr txBox="1"/>
          <p:nvPr/>
        </p:nvSpPr>
        <p:spPr>
          <a:xfrm>
            <a:off x="7519282" y="5707983"/>
            <a:ext cx="3381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A54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Energie landschap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E449A6-7539-62BE-1B70-EB0D8B8706DD}"/>
              </a:ext>
            </a:extLst>
          </p:cNvPr>
          <p:cNvSpPr txBox="1"/>
          <p:nvPr/>
        </p:nvSpPr>
        <p:spPr>
          <a:xfrm>
            <a:off x="5889312" y="4815914"/>
            <a:ext cx="2885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A54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Wonen en recreatie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4D801E-A2B2-4298-770B-EF2238144004}"/>
              </a:ext>
            </a:extLst>
          </p:cNvPr>
          <p:cNvSpPr txBox="1"/>
          <p:nvPr/>
        </p:nvSpPr>
        <p:spPr>
          <a:xfrm>
            <a:off x="4212912" y="3884949"/>
            <a:ext cx="2885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A54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Duurzame landbouw</a:t>
            </a:r>
          </a:p>
        </p:txBody>
      </p:sp>
    </p:spTree>
    <p:extLst>
      <p:ext uri="{BB962C8B-B14F-4D97-AF65-F5344CB8AC3E}">
        <p14:creationId xmlns:p14="http://schemas.microsoft.com/office/powerpoint/2010/main" val="2108687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E5B9-18D7-465E-B7BD-C1F536EC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Beoordeling alternatieven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C6266-7343-4A79-4472-70BF96616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E0D59-3C3C-A240-8AC1-71A64A27DE0E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5A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A9AC55F-72E8-BDDD-8EE7-A63AD02FCA09}"/>
              </a:ext>
            </a:extLst>
          </p:cNvPr>
          <p:cNvSpPr txBox="1">
            <a:spLocks/>
          </p:cNvSpPr>
          <p:nvPr/>
        </p:nvSpPr>
        <p:spPr>
          <a:xfrm>
            <a:off x="997689" y="1581076"/>
            <a:ext cx="9220199" cy="39274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6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Alternatief 1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geeft invulling aan de beleidsambities, en kent veel positieve effecten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Alternatief 2 en 3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Leiden tot significante veranderingen. Met name voor landbouw, natuur en landschap (in het bijzonder alternatief 3) worden negatieve effecten verwacht.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Alternatief 1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heeft daarom de voorkeur om als verdere basis voor het omgevingsplan te gebruiken  </a:t>
            </a:r>
          </a:p>
        </p:txBody>
      </p:sp>
    </p:spTree>
    <p:extLst>
      <p:ext uri="{BB962C8B-B14F-4D97-AF65-F5344CB8AC3E}">
        <p14:creationId xmlns:p14="http://schemas.microsoft.com/office/powerpoint/2010/main" val="2930457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89924-2156-F1C6-179A-E2198F49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14" y="592017"/>
            <a:ext cx="10515600" cy="571341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Trebuchet MS"/>
                <a:cs typeface="Arial"/>
              </a:rPr>
              <a:t>Varianten</a:t>
            </a:r>
            <a:br>
              <a:rPr lang="nl-NL" dirty="0">
                <a:latin typeface="Trebuchet MS"/>
                <a:cs typeface="Arial"/>
              </a:rPr>
            </a:b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09523-2FD8-54AF-A18B-2B20A6DE9B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E0D59-3C3C-A240-8AC1-71A64A27DE0E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5A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D158E801-F99D-4F88-CCC8-C1B0CE839DA7}"/>
              </a:ext>
            </a:extLst>
          </p:cNvPr>
          <p:cNvSpPr txBox="1">
            <a:spLocks/>
          </p:cNvSpPr>
          <p:nvPr/>
        </p:nvSpPr>
        <p:spPr>
          <a:xfrm>
            <a:off x="918514" y="1434420"/>
            <a:ext cx="8735849" cy="42752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6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36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8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A54A4"/>
              </a:buClr>
              <a:buFont typeface="Arial" panose="020B0604020202020204" pitchFamily="34" charset="0"/>
              <a:buChar char="-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4795" marR="0" lvl="0" indent="-26479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Variant zonder aanvullende maatregelen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4795" marR="0" lvl="0" indent="-26479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Variant aanvullende maatregelen duurzame landbouw</a:t>
            </a:r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537845" marR="0" lvl="1" indent="-26479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Ruimte voor natuur en water</a:t>
            </a:r>
          </a:p>
          <a:p>
            <a:pPr marL="537845" marR="0" lvl="1" indent="-26479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Beperktere milieubelasting (minder emissies)</a:t>
            </a:r>
          </a:p>
          <a:p>
            <a:pPr marL="537845" marR="0" lvl="1" indent="-26479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Landschappelijke inpassing</a:t>
            </a:r>
          </a:p>
          <a:p>
            <a:pPr marL="537845" marR="0" lvl="1" indent="-26479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Circulaire en Natuurinclusieve landbouw </a:t>
            </a:r>
          </a:p>
          <a:p>
            <a:pPr marL="537845" marR="0" lvl="1" indent="-26479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Ruimte voor alternatieve verdienmodellen </a:t>
            </a:r>
          </a:p>
          <a:p>
            <a:pPr marL="27305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4795" marR="0" lvl="0" indent="-26479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Toekomstige ontwikkelingen</a:t>
            </a:r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Peilverhoging veenweide peilverhoging versus infiltratie/ drainage </a:t>
            </a:r>
          </a:p>
          <a:p>
            <a:pPr marL="27305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7845" marR="0" lvl="1" indent="-26479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54A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3BCFDB01-F406-529E-6CC5-81A94B6A219C}"/>
              </a:ext>
            </a:extLst>
          </p:cNvPr>
          <p:cNvSpPr txBox="1">
            <a:spLocks/>
          </p:cNvSpPr>
          <p:nvPr/>
        </p:nvSpPr>
        <p:spPr>
          <a:xfrm>
            <a:off x="838200" y="877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4A54A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4A54A4"/>
              </a:solidFill>
              <a:effectLst/>
              <a:uLnTx/>
              <a:uFillTx/>
              <a:latin typeface="Trebuchet MS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4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8709311-5F99-DDB9-CDFA-BEA755B0A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 dirty="0">
                <a:latin typeface="Aptos" panose="020B0004020202020204" pitchFamily="34" charset="0"/>
                <a:cs typeface="Times New Roman" panose="02020603050405020304" pitchFamily="18" charset="0"/>
              </a:rPr>
              <a:t>Korte aftrap door wethouder Hein de Haan</a:t>
            </a:r>
          </a:p>
          <a:p>
            <a:r>
              <a:rPr lang="nl-NL" sz="1800" dirty="0">
                <a:latin typeface="Aptos" panose="020B0004020202020204" pitchFamily="34" charset="0"/>
                <a:cs typeface="Times New Roman" panose="02020603050405020304" pitchFamily="18" charset="0"/>
              </a:rPr>
              <a:t>Uitkomsten van het Landbouwrapport</a:t>
            </a:r>
          </a:p>
          <a:p>
            <a:r>
              <a:rPr lang="nl-NL" sz="1800" dirty="0">
                <a:latin typeface="Aptos" panose="020B0004020202020204" pitchFamily="34" charset="0"/>
                <a:cs typeface="Times New Roman" panose="02020603050405020304" pitchFamily="18" charset="0"/>
              </a:rPr>
              <a:t>Toelichting op het OER </a:t>
            </a:r>
          </a:p>
          <a:p>
            <a:r>
              <a:rPr lang="nl-NL" sz="1800" dirty="0">
                <a:latin typeface="Aptos" panose="020B0004020202020204" pitchFamily="34" charset="0"/>
                <a:cs typeface="Times New Roman" panose="02020603050405020304" pitchFamily="18" charset="0"/>
              </a:rPr>
              <a:t>Toelichting op het onderdeel stikstof en vraaggesprek wethouder Evert Stellingwerf</a:t>
            </a:r>
          </a:p>
          <a:p>
            <a:r>
              <a:rPr lang="nl-NL" sz="1800" dirty="0">
                <a:latin typeface="Aptos" panose="020B0004020202020204" pitchFamily="34" charset="0"/>
                <a:cs typeface="Times New Roman" panose="02020603050405020304" pitchFamily="18" charset="0"/>
              </a:rPr>
              <a:t>Aan de slag met een aantal aanbevelingen uit het OER</a:t>
            </a:r>
          </a:p>
          <a:p>
            <a:r>
              <a:rPr lang="nl-NL" sz="1800" dirty="0">
                <a:latin typeface="Aptos" panose="020B0004020202020204" pitchFamily="34" charset="0"/>
                <a:cs typeface="Times New Roman" panose="02020603050405020304" pitchFamily="18" charset="0"/>
              </a:rPr>
              <a:t>Planning en vervolgstappen</a:t>
            </a:r>
          </a:p>
          <a:p>
            <a:endParaRPr lang="nl-NL" sz="1800" i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l-NL" sz="1800" i="1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0ED5BF-3577-9763-F768-83DE13AB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Welkom en Programma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D024F9-18AD-66B5-AD79-EC33C8D2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911F-9B52-4D2A-8CD8-8D5FD37D5B3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167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0FF02-A63D-7BA1-4E17-D792431D9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410BA-FA90-D94F-F3E3-9215981964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400323"/>
            <a:ext cx="10508400" cy="3556000"/>
          </a:xfrm>
        </p:spPr>
        <p:txBody>
          <a:bodyPr>
            <a:normAutofit/>
          </a:bodyPr>
          <a:lstStyle/>
          <a:p>
            <a:pPr marL="264795" indent="-264795"/>
            <a:r>
              <a:rPr lang="nl-NL" dirty="0">
                <a:latin typeface="Trebuchet MS"/>
              </a:rPr>
              <a:t>Landschappelijk inpassing (vergroening percelen en kleine windmolens)</a:t>
            </a:r>
          </a:p>
          <a:p>
            <a:pPr marL="264795" indent="-264795"/>
            <a:r>
              <a:rPr lang="nl-NL" dirty="0">
                <a:latin typeface="Trebuchet MS"/>
              </a:rPr>
              <a:t>Ruimte in het plan voor natuur (groenblauwe dooradering)</a:t>
            </a:r>
          </a:p>
          <a:p>
            <a:pPr marL="264795" indent="-264795"/>
            <a:r>
              <a:rPr lang="nl-NL" dirty="0">
                <a:latin typeface="Trebuchet MS"/>
              </a:rPr>
              <a:t>Meer ruimte voor nevenactiviteiten </a:t>
            </a:r>
          </a:p>
          <a:p>
            <a:pPr marL="264795" indent="-264795"/>
            <a:r>
              <a:rPr lang="nl-NL" dirty="0">
                <a:latin typeface="Trebuchet MS"/>
              </a:rPr>
              <a:t>Het toegankelijk maken van water voor recreatief gebruik (suppen, roeien, kanoën, vissen) </a:t>
            </a:r>
          </a:p>
          <a:p>
            <a:pPr marL="264795" indent="-264795"/>
            <a:r>
              <a:rPr lang="nl-NL" dirty="0">
                <a:latin typeface="Trebuchet MS"/>
              </a:rPr>
              <a:t>Eisen met betrekking tot bouwwerken in het veenweidegebied</a:t>
            </a:r>
          </a:p>
          <a:p>
            <a:pPr marL="264795" indent="-264795"/>
            <a:r>
              <a:rPr lang="nl-NL" dirty="0">
                <a:latin typeface="Trebuchet MS"/>
              </a:rPr>
              <a:t>Materialenpaspoort </a:t>
            </a:r>
          </a:p>
          <a:p>
            <a:pPr marL="264795" indent="-264795"/>
            <a:r>
              <a:rPr lang="nl-NL" dirty="0">
                <a:latin typeface="Trebuchet MS"/>
              </a:rPr>
              <a:t>Stikstof</a:t>
            </a:r>
          </a:p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92AF6-B544-6032-C5F3-BE46A245CE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E0D59-3C3C-A240-8AC1-71A64A27DE0E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5A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79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Question Mark Circle · Free vector graphic on Pixabay">
            <a:extLst>
              <a:ext uri="{FF2B5EF4-FFF2-40B4-BE49-F238E27FC236}">
                <a16:creationId xmlns:a16="http://schemas.microsoft.com/office/drawing/2014/main" id="{FA5CF149-4B18-3A7F-1895-68DCFAEF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59" y="114495"/>
            <a:ext cx="6096000" cy="6096000"/>
          </a:xfrm>
          <a:prstGeom prst="rect">
            <a:avLst/>
          </a:prstGeom>
          <a:noFill/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8709311-5F99-DDB9-CDFA-BEA755B0A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887" y="2057400"/>
            <a:ext cx="5126804" cy="3811588"/>
          </a:xfrm>
        </p:spPr>
        <p:txBody>
          <a:bodyPr vert="horz" lIns="91440" tIns="45720" rIns="91440" bIns="45720" rtlCol="0">
            <a:normAutofit/>
          </a:bodyPr>
          <a:lstStyle/>
          <a:p>
            <a:pPr marL="264795" indent="-264795"/>
            <a:endParaRPr lang="nl-NL"/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endParaRPr lang="nl-NL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6920273-AD7C-A7F4-41F0-7A759D32F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86" y="365125"/>
            <a:ext cx="5126805" cy="1325563"/>
          </a:xfrm>
        </p:spPr>
        <p:txBody>
          <a:bodyPr/>
          <a:lstStyle/>
          <a:p>
            <a:r>
              <a:rPr lang="en-US">
                <a:latin typeface="Trebuchet MS"/>
                <a:cs typeface="Arial"/>
              </a:rPr>
              <a:t> Vragen</a:t>
            </a:r>
            <a:endParaRPr lang="en-US">
              <a:latin typeface="Trebuchet M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D024F9-18AD-66B5-AD79-EC33C8D2CD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32911F-9B52-4D2A-8CD8-8D5FD37D5B3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A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6A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96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2D660DEF-8CB6-7946-AAA6-3F615CBC4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923" y="3812211"/>
            <a:ext cx="4678441" cy="887380"/>
          </a:xfrm>
        </p:spPr>
        <p:txBody>
          <a:bodyPr>
            <a:normAutofit/>
          </a:bodyPr>
          <a:lstStyle/>
          <a:p>
            <a:r>
              <a:rPr lang="nl-NL" dirty="0"/>
              <a:t>Stikstof in het OER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B72F397-1943-654D-9677-283039512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OER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E78ED5-FD46-0C40-9C3F-B5004A3430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102" y="4464616"/>
            <a:ext cx="4672262" cy="1040156"/>
          </a:xfrm>
        </p:spPr>
        <p:txBody>
          <a:bodyPr/>
          <a:lstStyle/>
          <a:p>
            <a:r>
              <a:rPr lang="nl-NL" dirty="0"/>
              <a:t>Presentatie sessie 4 april 2024</a:t>
            </a:r>
          </a:p>
        </p:txBody>
      </p:sp>
    </p:spTree>
    <p:extLst>
      <p:ext uri="{BB962C8B-B14F-4D97-AF65-F5344CB8AC3E}">
        <p14:creationId xmlns:p14="http://schemas.microsoft.com/office/powerpoint/2010/main" val="2536389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F81A1-C3DE-E8F8-3F86-189758D6F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3C65-7459-32CA-EAB7-58820B4F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Stikstof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FFF59-8BB9-8FAA-B7FA-F023855693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400322"/>
            <a:ext cx="8616791" cy="4553911"/>
          </a:xfrm>
        </p:spPr>
        <p:txBody>
          <a:bodyPr>
            <a:normAutofit/>
          </a:bodyPr>
          <a:lstStyle/>
          <a:p>
            <a:r>
              <a:rPr lang="nl-NL" dirty="0"/>
              <a:t>Maximale groeiruimte agrarische bedrijven onderzocht op gebiedsniveau (uitvoerbaarheidstoets)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30995-FA42-4CA6-6CE7-8463882230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E0D59-3C3C-A240-8AC1-71A64A27DE0E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5A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14BA1CA-A787-146C-342B-D87F97F19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00" y="2537785"/>
            <a:ext cx="4894645" cy="3416448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A1E7F2AB-BF6B-6D8D-9E48-10675B3FC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007" y="2506189"/>
            <a:ext cx="5011993" cy="3520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357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F81A1-C3DE-E8F8-3F86-189758D6F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3C65-7459-32CA-EAB7-58820B4F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Stikstof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FFF59-8BB9-8FAA-B7FA-F023855693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400322"/>
            <a:ext cx="8616791" cy="4553911"/>
          </a:xfrm>
        </p:spPr>
        <p:txBody>
          <a:bodyPr>
            <a:normAutofit lnSpcReduction="10000"/>
          </a:bodyPr>
          <a:lstStyle/>
          <a:p>
            <a:r>
              <a:rPr lang="nl-NL" dirty="0"/>
              <a:t>Uit de berekeningen bleek dat met inzet van ‘intern salderen’:</a:t>
            </a:r>
          </a:p>
          <a:p>
            <a:pPr lvl="1"/>
            <a:r>
              <a:rPr lang="nl-NL" dirty="0"/>
              <a:t>Groei tot </a:t>
            </a:r>
            <a:r>
              <a:rPr lang="nl-NL" b="1" dirty="0"/>
              <a:t>2 hectare </a:t>
            </a:r>
            <a:r>
              <a:rPr lang="nl-NL" dirty="0"/>
              <a:t>– voor </a:t>
            </a:r>
            <a:r>
              <a:rPr lang="nl-NL" u="sng" dirty="0"/>
              <a:t>circa 30% </a:t>
            </a:r>
            <a:r>
              <a:rPr lang="nl-NL" dirty="0"/>
              <a:t>van de bedrijven mogelijk is</a:t>
            </a:r>
          </a:p>
          <a:p>
            <a:pPr lvl="1"/>
            <a:r>
              <a:rPr lang="nl-NL" dirty="0"/>
              <a:t>Groei tot </a:t>
            </a:r>
            <a:r>
              <a:rPr lang="nl-NL" b="1" dirty="0"/>
              <a:t>1,5 hectare </a:t>
            </a:r>
            <a:r>
              <a:rPr lang="nl-NL" dirty="0"/>
              <a:t>– voor </a:t>
            </a:r>
            <a:r>
              <a:rPr lang="nl-NL" u="sng" dirty="0"/>
              <a:t>circa 60% </a:t>
            </a:r>
            <a:r>
              <a:rPr lang="nl-NL" dirty="0"/>
              <a:t>van de bedrijven mogelijk is</a:t>
            </a:r>
          </a:p>
          <a:p>
            <a:pPr lvl="1"/>
            <a:r>
              <a:rPr lang="nl-NL" dirty="0"/>
              <a:t>Groei tot </a:t>
            </a:r>
            <a:r>
              <a:rPr lang="nl-NL" b="1" dirty="0"/>
              <a:t>1 hectare </a:t>
            </a:r>
            <a:r>
              <a:rPr lang="nl-NL" dirty="0"/>
              <a:t>– voor </a:t>
            </a:r>
            <a:r>
              <a:rPr lang="nl-NL" u="sng" dirty="0"/>
              <a:t>circa 80% </a:t>
            </a:r>
            <a:r>
              <a:rPr lang="nl-NL" dirty="0"/>
              <a:t>van de bedrijven mogelijk is</a:t>
            </a:r>
          </a:p>
          <a:p>
            <a:pPr marL="341100" lvl="1" indent="0">
              <a:buNone/>
            </a:pPr>
            <a:endParaRPr lang="nl-NL" dirty="0"/>
          </a:p>
          <a:p>
            <a:r>
              <a:rPr lang="nl-NL" dirty="0"/>
              <a:t>Aanbeveling op basis van deze situatie: maximaal 1,5 ha bouwvlak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Na uitspraak </a:t>
            </a:r>
            <a:r>
              <a:rPr lang="nl-NL" u="sng" dirty="0"/>
              <a:t>Raad van State 18 december 2024 </a:t>
            </a:r>
            <a:r>
              <a:rPr lang="nl-NL" dirty="0"/>
              <a:t>m.b.t. intern salderen echter veel onduidelijk </a:t>
            </a:r>
          </a:p>
          <a:p>
            <a:endParaRPr lang="nl-NL" dirty="0"/>
          </a:p>
          <a:p>
            <a:r>
              <a:rPr lang="nl-NL" i="1" dirty="0"/>
              <a:t>Commissie Schoof </a:t>
            </a:r>
            <a:r>
              <a:rPr lang="nl-NL" dirty="0"/>
              <a:t>zoekt uitweg uit de stikstofcrisis 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30995-FA42-4CA6-6CE7-8463882230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E0D59-3C3C-A240-8AC1-71A64A27DE0E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5A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453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Question Mark Circle · Free vector graphic on Pixabay">
            <a:extLst>
              <a:ext uri="{FF2B5EF4-FFF2-40B4-BE49-F238E27FC236}">
                <a16:creationId xmlns:a16="http://schemas.microsoft.com/office/drawing/2014/main" id="{FA5CF149-4B18-3A7F-1895-68DCFAEFE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59" y="114495"/>
            <a:ext cx="6096000" cy="6096000"/>
          </a:xfrm>
          <a:prstGeom prst="rect">
            <a:avLst/>
          </a:prstGeom>
          <a:noFill/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8709311-5F99-DDB9-CDFA-BEA755B0A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887" y="2057400"/>
            <a:ext cx="5126804" cy="3811588"/>
          </a:xfrm>
        </p:spPr>
        <p:txBody>
          <a:bodyPr vert="horz" lIns="91440" tIns="45720" rIns="91440" bIns="45720" rtlCol="0">
            <a:normAutofit/>
          </a:bodyPr>
          <a:lstStyle/>
          <a:p>
            <a:pPr marL="264795" indent="-264795"/>
            <a:endParaRPr lang="nl-NL"/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endParaRPr lang="nl-NL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6920273-AD7C-A7F4-41F0-7A759D32F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86" y="365125"/>
            <a:ext cx="5126805" cy="1325563"/>
          </a:xfrm>
        </p:spPr>
        <p:txBody>
          <a:bodyPr/>
          <a:lstStyle/>
          <a:p>
            <a:r>
              <a:rPr lang="en-US">
                <a:latin typeface="Trebuchet MS"/>
                <a:cs typeface="Arial"/>
              </a:rPr>
              <a:t> Vragen</a:t>
            </a:r>
            <a:endParaRPr lang="en-US">
              <a:latin typeface="Trebuchet M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D024F9-18AD-66B5-AD79-EC33C8D2CD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0202" y="6356350"/>
            <a:ext cx="612155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32911F-9B52-4D2A-8CD8-8D5FD37D5B3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A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6A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678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20ED5BF-3577-9763-F768-83DE13AB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Trebuchet MS"/>
                <a:cs typeface="Arial"/>
              </a:rPr>
              <a:t>Vraaggesprek met </a:t>
            </a:r>
            <a:br>
              <a:rPr lang="nl-NL" dirty="0">
                <a:latin typeface="Trebuchet MS"/>
                <a:cs typeface="Arial"/>
              </a:rPr>
            </a:br>
            <a:r>
              <a:rPr lang="nl-NL" dirty="0">
                <a:latin typeface="Trebuchet MS"/>
                <a:cs typeface="Arial"/>
              </a:rPr>
              <a:t>wethouder Evert Stellingwerf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D024F9-18AD-66B5-AD79-EC33C8D2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911F-9B52-4D2A-8CD8-8D5FD37D5B3C}" type="slidenum">
              <a:rPr lang="nl-NL" smtClean="0"/>
              <a:pPr/>
              <a:t>26</a:t>
            </a:fld>
            <a:endParaRPr lang="nl-NL"/>
          </a:p>
        </p:txBody>
      </p:sp>
      <p:pic>
        <p:nvPicPr>
          <p:cNvPr id="11" name="Tijdelijke aanduiding voor inhoud 10" descr="Afbeelding met buitenshuis, boom, water, hemel&#10;&#10;Door AI gegenereerde inhoud is mogelijk onjuist.">
            <a:extLst>
              <a:ext uri="{FF2B5EF4-FFF2-40B4-BE49-F238E27FC236}">
                <a16:creationId xmlns:a16="http://schemas.microsoft.com/office/drawing/2014/main" id="{34D314B1-0720-17EC-3EF8-4D2B49CCD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94" y="1825625"/>
            <a:ext cx="5891212" cy="3927475"/>
          </a:xfrm>
        </p:spPr>
      </p:pic>
    </p:spTree>
    <p:extLst>
      <p:ext uri="{BB962C8B-B14F-4D97-AF65-F5344CB8AC3E}">
        <p14:creationId xmlns:p14="http://schemas.microsoft.com/office/powerpoint/2010/main" val="1115281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8709311-5F99-DDB9-CDFA-BEA755B0A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Aanbeveling 1: Nevenactiviteiten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Aanbeveling 2: Biodiversiteits- en duurzaamheidsmaatregelen	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0ED5BF-3577-9763-F768-83DE13AB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Trebuchet MS"/>
                <a:cs typeface="Arial"/>
              </a:rPr>
              <a:t>Aan de slag met de aanbevelingen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3D7EF0-7A75-39D7-FD6B-34CBE969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sz="1200" kern="1400" spc="-5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D024F9-18AD-66B5-AD79-EC33C8D2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911F-9B52-4D2A-8CD8-8D5FD37D5B3C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7837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9D9387C-5682-419D-2575-116BD3C3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Welke nevenactiviteiten overweegt u? En waarom?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29D2094-66D8-7EBF-5052-50949790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Nevenactiviteiten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506188-5569-C540-AAA9-7A3DC06E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911F-9B52-4D2A-8CD8-8D5FD37D5B3C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4112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73417A4-99AA-CFD1-CBB8-12D2B68EC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Welke biodiversiteits- en duurzaamheidsmaatregelen heeft u al genomen en welke overweegt u nog? En waarom?</a:t>
            </a:r>
          </a:p>
          <a:p>
            <a:pPr marL="0" indent="0">
              <a:buNone/>
            </a:pPr>
            <a:endParaRPr lang="nl-NL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1095B28-65FC-625E-3B6C-052A3597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Biodiversiteits- en duurzaamheidsmaatregelen</a:t>
            </a:r>
            <a:br>
              <a:rPr lang="nl-NL" dirty="0">
                <a:latin typeface="Arial"/>
                <a:cs typeface="Arial"/>
              </a:rPr>
            </a:b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69BE35-257B-8E71-8263-AF699D05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911F-9B52-4D2A-8CD8-8D5FD37D5B3C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76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20ED5BF-3577-9763-F768-83DE13AB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Korte aftrap wethouder Hein de Haan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D024F9-18AD-66B5-AD79-EC33C8D2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911F-9B52-4D2A-8CD8-8D5FD37D5B3C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19" name="Tijdelijke aanduiding voor inhoud 18" descr="Afbeelding met gras, buitenshuis, hemel, veld&#10;&#10;Door AI gegenereerde inhoud is mogelijk onjuist.">
            <a:extLst>
              <a:ext uri="{FF2B5EF4-FFF2-40B4-BE49-F238E27FC236}">
                <a16:creationId xmlns:a16="http://schemas.microsoft.com/office/drawing/2014/main" id="{99527DF8-22AA-3795-050E-AE17368DD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60" y="1825625"/>
            <a:ext cx="5891879" cy="3927475"/>
          </a:xfrm>
        </p:spPr>
      </p:pic>
    </p:spTree>
    <p:extLst>
      <p:ext uri="{BB962C8B-B14F-4D97-AF65-F5344CB8AC3E}">
        <p14:creationId xmlns:p14="http://schemas.microsoft.com/office/powerpoint/2010/main" val="3838047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E43ACC-F8B8-55A7-FD87-C0F5BB55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Terugkoppeling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DBE9E51-E23D-0E4D-0BA5-6440119C3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911F-9B52-4D2A-8CD8-8D5FD37D5B3C}" type="slidenum">
              <a:rPr lang="nl-NL" smtClean="0"/>
              <a:pPr/>
              <a:t>30</a:t>
            </a:fld>
            <a:endParaRPr lang="nl-NL"/>
          </a:p>
        </p:txBody>
      </p:sp>
      <p:pic>
        <p:nvPicPr>
          <p:cNvPr id="11" name="Tijdelijke aanduiding voor inhoud 10" descr="Afbeelding met hemel, buitenshuis, gras, tractor&#10;&#10;Door AI gegenereerde inhoud is mogelijk onjuist.">
            <a:extLst>
              <a:ext uri="{FF2B5EF4-FFF2-40B4-BE49-F238E27FC236}">
                <a16:creationId xmlns:a16="http://schemas.microsoft.com/office/drawing/2014/main" id="{902F3653-3708-E9F8-907E-02BFA8C0E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22" y="1825625"/>
            <a:ext cx="7012755" cy="3927475"/>
          </a:xfrm>
        </p:spPr>
      </p:pic>
    </p:spTree>
    <p:extLst>
      <p:ext uri="{BB962C8B-B14F-4D97-AF65-F5344CB8AC3E}">
        <p14:creationId xmlns:p14="http://schemas.microsoft.com/office/powerpoint/2010/main" val="4040663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hemel, buitenshuis, gras, vee&#10;&#10;Door AI gegenereerde inhoud is mogelijk onjuist.">
            <a:extLst>
              <a:ext uri="{FF2B5EF4-FFF2-40B4-BE49-F238E27FC236}">
                <a16:creationId xmlns:a16="http://schemas.microsoft.com/office/drawing/2014/main" id="{40F8C81E-97B9-CC69-5336-414F5C4F6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44" y="1825625"/>
            <a:ext cx="7011511" cy="392747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E499100-FED2-2671-5E9C-A3573446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Bedankt voor uw aandacht en inbreng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5CAD22-ABED-3696-CBB9-6718FBAB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911F-9B52-4D2A-8CD8-8D5FD37D5B3C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372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4">
            <a:extLst>
              <a:ext uri="{FF2B5EF4-FFF2-40B4-BE49-F238E27FC236}">
                <a16:creationId xmlns:a16="http://schemas.microsoft.com/office/drawing/2014/main" id="{51A73734-22F8-794B-9769-7F9A795E155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5560" y="4106782"/>
            <a:ext cx="3749581" cy="2156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133" b="1" dirty="0">
                <a:solidFill>
                  <a:srgbClr val="21244A"/>
                </a:solidFill>
                <a:latin typeface="Montserrat SemiBold" pitchFamily="2" charset="77"/>
              </a:rPr>
              <a:t>Rapportage landbouw</a:t>
            </a:r>
          </a:p>
          <a:p>
            <a:pPr marL="0" indent="0">
              <a:buNone/>
            </a:pPr>
            <a:endParaRPr lang="nl-NL" sz="1867" b="1" dirty="0">
              <a:solidFill>
                <a:srgbClr val="21244A"/>
              </a:solidFill>
              <a:latin typeface="Montserrat SemiBold" pitchFamily="2" charset="77"/>
            </a:endParaRPr>
          </a:p>
          <a:p>
            <a:pPr marL="0" indent="0">
              <a:buNone/>
            </a:pPr>
            <a:endParaRPr lang="nl-NL" sz="1867" b="1" dirty="0">
              <a:solidFill>
                <a:srgbClr val="21244A"/>
              </a:solidFill>
              <a:latin typeface="Montserrat SemiBold" pitchFamily="2" charset="77"/>
            </a:endParaRPr>
          </a:p>
          <a:p>
            <a:pPr marL="0" indent="0">
              <a:buNone/>
            </a:pPr>
            <a:r>
              <a:rPr lang="nl-NL" sz="1867" b="1" dirty="0">
                <a:solidFill>
                  <a:srgbClr val="21244A"/>
                </a:solidFill>
                <a:latin typeface="Montserrat SemiBold" pitchFamily="2" charset="77"/>
              </a:rPr>
              <a:t>Frits van der Schans</a:t>
            </a:r>
          </a:p>
          <a:p>
            <a:pPr marL="0" indent="0">
              <a:buNone/>
            </a:pPr>
            <a:r>
              <a:rPr lang="nl-NL" sz="1867" b="1" dirty="0">
                <a:solidFill>
                  <a:srgbClr val="21244A"/>
                </a:solidFill>
                <a:latin typeface="Montserrat SemiBold" pitchFamily="2" charset="77"/>
              </a:rPr>
              <a:t>4 april 2025</a:t>
            </a:r>
          </a:p>
        </p:txBody>
      </p:sp>
    </p:spTree>
    <p:extLst>
      <p:ext uri="{BB962C8B-B14F-4D97-AF65-F5344CB8AC3E}">
        <p14:creationId xmlns:p14="http://schemas.microsoft.com/office/powerpoint/2010/main" val="1638209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B6601-AE58-7D46-B120-9D5A1B6B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Opzet onderzoek</a:t>
            </a:r>
          </a:p>
        </p:txBody>
      </p:sp>
    </p:spTree>
    <p:extLst>
      <p:ext uri="{BB962C8B-B14F-4D97-AF65-F5344CB8AC3E}">
        <p14:creationId xmlns:p14="http://schemas.microsoft.com/office/powerpoint/2010/main" val="2813595950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87268-E1FB-B301-0BEB-445BB3BED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C8BE7C4-D5C5-0DD2-819B-F63FAE151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Huidige situatie Buitengebied Zuid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BB662B-CF22-2250-5EDE-42EDE98F5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dirty="0"/>
              <a:t>Bodemsoort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circa 80% klei en 20% veen</a:t>
            </a:r>
          </a:p>
          <a:p>
            <a:pPr>
              <a:lnSpc>
                <a:spcPct val="100000"/>
              </a:lnSpc>
            </a:pPr>
            <a:r>
              <a:rPr lang="nl-NL" dirty="0"/>
              <a:t>Drooglegging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klei: overwegend 100 cm met lokaal (zuidelijk gedeelte) 30 tot 70 cm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veen: 40 tot 100 cm</a:t>
            </a:r>
          </a:p>
          <a:p>
            <a:pPr>
              <a:lnSpc>
                <a:spcPct val="100000"/>
              </a:lnSpc>
            </a:pPr>
            <a:r>
              <a:rPr lang="nl-NL" dirty="0"/>
              <a:t>Landgebruik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vrijwel uitsluitend (98,5%) grasland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grasland is passend gezien de bodem en drooglegging</a:t>
            </a:r>
          </a:p>
          <a:p>
            <a:pPr>
              <a:lnSpc>
                <a:spcPct val="100000"/>
              </a:lnSpc>
            </a:pPr>
            <a:r>
              <a:rPr lang="nl-NL" b="1" dirty="0"/>
              <a:t>“Typisch melkveehouderij gebied”</a:t>
            </a:r>
          </a:p>
        </p:txBody>
      </p:sp>
    </p:spTree>
    <p:extLst>
      <p:ext uri="{BB962C8B-B14F-4D97-AF65-F5344CB8AC3E}">
        <p14:creationId xmlns:p14="http://schemas.microsoft.com/office/powerpoint/2010/main" val="2086523010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C9920D7-3B8F-3E41-8B3F-A6C55D51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Effecten </a:t>
            </a:r>
            <a:r>
              <a:rPr lang="nl-NL" sz="3200" dirty="0"/>
              <a:t>(autonoom)</a:t>
            </a:r>
            <a:r>
              <a:rPr lang="nl-NL" dirty="0"/>
              <a:t> beleid op melkveehouderij</a:t>
            </a:r>
            <a:endParaRPr lang="nl-NL" strike="sngStrike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0DCEE8E-4832-DE41-916D-8184AA562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nl-NL" dirty="0"/>
              <a:t>Overzicht effecten van landelijk en provinciaal beleid</a:t>
            </a:r>
          </a:p>
          <a:p>
            <a:pPr marL="0" indent="0">
              <a:lnSpc>
                <a:spcPct val="100000"/>
              </a:lnSpc>
              <a:buNone/>
            </a:pPr>
            <a:endParaRPr lang="nl-NL" sz="1600" dirty="0"/>
          </a:p>
          <a:p>
            <a:pPr>
              <a:lnSpc>
                <a:spcPct val="100000"/>
              </a:lnSpc>
            </a:pPr>
            <a:r>
              <a:rPr lang="nl-NL" dirty="0"/>
              <a:t>Landbouwkundige effecten - gebruik van gronden rekening houdend met: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bodem / grondsoort en (veranderende) drooglegging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beëindigen derogatie en instellen bufferstroken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ontwikkelingen in Gemeenschappelijk Landbouwbeleid (GLB)</a:t>
            </a:r>
          </a:p>
          <a:p>
            <a:pPr marL="457189" lvl="1" indent="0">
              <a:lnSpc>
                <a:spcPct val="100000"/>
              </a:lnSpc>
              <a:buNone/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Economisch en sociaaleconomische effecten: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bedrijfsniveau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regionaal niveau</a:t>
            </a:r>
          </a:p>
        </p:txBody>
      </p:sp>
    </p:spTree>
    <p:extLst>
      <p:ext uri="{BB962C8B-B14F-4D97-AF65-F5344CB8AC3E}">
        <p14:creationId xmlns:p14="http://schemas.microsoft.com/office/powerpoint/2010/main" val="866102078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B6601-AE58-7D46-B120-9D5A1B6B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Recent autonoom beleid</a:t>
            </a:r>
          </a:p>
        </p:txBody>
      </p:sp>
    </p:spTree>
    <p:extLst>
      <p:ext uri="{BB962C8B-B14F-4D97-AF65-F5344CB8AC3E}">
        <p14:creationId xmlns:p14="http://schemas.microsoft.com/office/powerpoint/2010/main" val="361756806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D3C99-B705-C3AD-6C54-DB23A6AD2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A389D40-5D2D-D871-68C6-0CA9B463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Gemeenschappelijk Landbouwbeleid (GLB)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5B37951-ADC1-A6B6-8F1B-DAE7DC233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dirty="0"/>
              <a:t>Huidige Gemeenschappelijk Landbouwbeleid 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looptijd 2023 tot en met 2027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2 pijlers -&gt; inkomensondersteuning en plattelandsontwikkeling </a:t>
            </a:r>
          </a:p>
          <a:p>
            <a:pPr marL="0" indent="0">
              <a:lnSpc>
                <a:spcPct val="100000"/>
              </a:lnSpc>
              <a:buNone/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Inkomensondersteuning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Basispremie (in afbouw) voor grondgebonden landbouw </a:t>
            </a:r>
          </a:p>
          <a:p>
            <a:pPr lvl="1">
              <a:lnSpc>
                <a:spcPct val="100000"/>
              </a:lnSpc>
            </a:pPr>
            <a:r>
              <a:rPr lang="nl-NL" dirty="0" err="1"/>
              <a:t>Eco</a:t>
            </a:r>
            <a:r>
              <a:rPr lang="nl-NL" dirty="0"/>
              <a:t>-regeling voor activiteiten die positief bijdragen aan klimaat, bodem en lucht, water, landschap en biodiversiteit 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Subsidies voor agrarisch natuur- en landschapsbeheer </a:t>
            </a:r>
          </a:p>
        </p:txBody>
      </p:sp>
    </p:spTree>
    <p:extLst>
      <p:ext uri="{BB962C8B-B14F-4D97-AF65-F5344CB8AC3E}">
        <p14:creationId xmlns:p14="http://schemas.microsoft.com/office/powerpoint/2010/main" val="236291743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Kantoorthema">
  <a:themeElements>
    <a:clrScheme name="Gemeente Leeuwarden 2023">
      <a:dk1>
        <a:sysClr val="windowText" lastClr="000000"/>
      </a:dk1>
      <a:lt1>
        <a:sysClr val="window" lastClr="FFFFFF"/>
      </a:lt1>
      <a:dk2>
        <a:srgbClr val="006AB3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_Powerpoint_Template-DEF.pptx  -  Alleen-lezen" id="{F416CE5C-0035-4830-838D-2F0D8CB07260}" vid="{D07FB7D2-67C9-4161-8D33-FCF373B9314B}"/>
    </a:ext>
  </a:extLst>
</a:theme>
</file>

<file path=ppt/theme/theme2.xml><?xml version="1.0" encoding="utf-8"?>
<a:theme xmlns:a="http://schemas.openxmlformats.org/drawingml/2006/main" name="Thema CLM">
  <a:themeElements>
    <a:clrScheme name="CLM 1">
      <a:dk1>
        <a:srgbClr val="000000"/>
      </a:dk1>
      <a:lt1>
        <a:srgbClr val="FFFFFF"/>
      </a:lt1>
      <a:dk2>
        <a:srgbClr val="21244A"/>
      </a:dk2>
      <a:lt2>
        <a:srgbClr val="E7E6E6"/>
      </a:lt2>
      <a:accent1>
        <a:srgbClr val="21244A"/>
      </a:accent1>
      <a:accent2>
        <a:srgbClr val="67B3DD"/>
      </a:accent2>
      <a:accent3>
        <a:srgbClr val="A5A5A5"/>
      </a:accent3>
      <a:accent4>
        <a:srgbClr val="E2E373"/>
      </a:accent4>
      <a:accent5>
        <a:srgbClr val="499AD3"/>
      </a:accent5>
      <a:accent6>
        <a:srgbClr val="B7D144"/>
      </a:accent6>
      <a:hlink>
        <a:srgbClr val="499AD3"/>
      </a:hlink>
      <a:folHlink>
        <a:srgbClr val="3373B1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reedbeeld 16-9" id="{2A979442-453C-2D45-A460-723DCEBFFEB4}" vid="{C8B96AF1-77AC-1C44-AC0E-0723AE498982}"/>
    </a:ext>
  </a:extLst>
</a:theme>
</file>

<file path=ppt/theme/theme3.xml><?xml version="1.0" encoding="utf-8"?>
<a:theme xmlns:a="http://schemas.openxmlformats.org/drawingml/2006/main" name="1_Kantoorthema">
  <a:themeElements>
    <a:clrScheme name="Tauw2020">
      <a:dk1>
        <a:sysClr val="windowText" lastClr="000000"/>
      </a:dk1>
      <a:lt1>
        <a:sysClr val="window" lastClr="FFFFFF"/>
      </a:lt1>
      <a:dk2>
        <a:srgbClr val="4B55A5"/>
      </a:dk2>
      <a:lt2>
        <a:srgbClr val="E7E6E6"/>
      </a:lt2>
      <a:accent1>
        <a:srgbClr val="4B55A5"/>
      </a:accent1>
      <a:accent2>
        <a:srgbClr val="008CA5"/>
      </a:accent2>
      <a:accent3>
        <a:srgbClr val="A5A5A5"/>
      </a:accent3>
      <a:accent4>
        <a:srgbClr val="A5287D"/>
      </a:accent4>
      <a:accent5>
        <a:srgbClr val="5FC8B4"/>
      </a:accent5>
      <a:accent6>
        <a:srgbClr val="E64B78"/>
      </a:accent6>
      <a:hlink>
        <a:srgbClr val="4B55A5"/>
      </a:hlink>
      <a:folHlink>
        <a:srgbClr val="A528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uw.potx" id="{D7B3C337-5A34-40D6-9FD6-A97B48FD39CD}" vid="{1FFE98B0-5047-4233-8FF1-C315FDD743D1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84A586515AFA4B932043B8D53D2F5C" ma:contentTypeVersion="3" ma:contentTypeDescription="Een nieuw document maken." ma:contentTypeScope="" ma:versionID="21279f70f1c0fe28496913ce49a4d0a2">
  <xsd:schema xmlns:xsd="http://www.w3.org/2001/XMLSchema" xmlns:xs="http://www.w3.org/2001/XMLSchema" xmlns:p="http://schemas.microsoft.com/office/2006/metadata/properties" xmlns:ns2="73b435da-44a2-4496-ba6e-b9aee18e2694" targetNamespace="http://schemas.microsoft.com/office/2006/metadata/properties" ma:root="true" ma:fieldsID="b2cc03a6662f27ef760a6bcd1c63814a" ns2:_="">
    <xsd:import namespace="73b435da-44a2-4496-ba6e-b9aee18e26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b435da-44a2-4496-ba6e-b9aee18e26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A9719B-94B6-4C84-A7F8-EDC26DB0FC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B730E6-117C-4C15-B2B4-1B2A4C1371F8}">
  <ds:schemaRefs>
    <ds:schemaRef ds:uri="7b5fde40-db5b-4fcf-b70d-ad3b64d69fe8"/>
    <ds:schemaRef ds:uri="ee8d2f34-8831-42cf-a3d1-4ec43f46dd1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6678DD7-C1CF-42ED-BA47-D57287584A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b435da-44a2-4496-ba6e-b9aee18e26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589</TotalTime>
  <Words>942</Words>
  <Application>Microsoft Office PowerPoint</Application>
  <PresentationFormat>Breedbeeld</PresentationFormat>
  <Paragraphs>183</Paragraphs>
  <Slides>31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31</vt:i4>
      </vt:variant>
    </vt:vector>
  </HeadingPairs>
  <TitlesOfParts>
    <vt:vector size="43" baseType="lpstr">
      <vt:lpstr>Aptos</vt:lpstr>
      <vt:lpstr>Arial</vt:lpstr>
      <vt:lpstr>Calibri</vt:lpstr>
      <vt:lpstr>Montserrat</vt:lpstr>
      <vt:lpstr>Montserrat Light</vt:lpstr>
      <vt:lpstr>Montserrat SemiBold</vt:lpstr>
      <vt:lpstr>Symbol</vt:lpstr>
      <vt:lpstr>Trebuchet MS</vt:lpstr>
      <vt:lpstr>Verdana</vt:lpstr>
      <vt:lpstr>Kantoorthema</vt:lpstr>
      <vt:lpstr>Thema CLM</vt:lpstr>
      <vt:lpstr>1_Kantoorthema</vt:lpstr>
      <vt:lpstr>         </vt:lpstr>
      <vt:lpstr>Welkom en Programma</vt:lpstr>
      <vt:lpstr>Korte aftrap wethouder Hein de Haan</vt:lpstr>
      <vt:lpstr>PowerPoint-presentatie</vt:lpstr>
      <vt:lpstr>Opzet onderzoek</vt:lpstr>
      <vt:lpstr>Huidige situatie Buitengebied Zuid</vt:lpstr>
      <vt:lpstr>Effecten (autonoom) beleid op melkveehouderij</vt:lpstr>
      <vt:lpstr>Recent autonoom beleid</vt:lpstr>
      <vt:lpstr>Gemeenschappelijk Landbouwbeleid (GLB)</vt:lpstr>
      <vt:lpstr>Nederlandse wet- en regelgeving</vt:lpstr>
      <vt:lpstr>Economische effecten autonoom beleid</vt:lpstr>
      <vt:lpstr>Economische effecten (per jaar)</vt:lpstr>
      <vt:lpstr> Vragen</vt:lpstr>
      <vt:lpstr>OER </vt:lpstr>
      <vt:lpstr>Onderwerpen </vt:lpstr>
      <vt:lpstr>Procedure OER</vt:lpstr>
      <vt:lpstr>Omgevingsvisie en alternatieven </vt:lpstr>
      <vt:lpstr>Beoordeling alternatieven </vt:lpstr>
      <vt:lpstr>Varianten </vt:lpstr>
      <vt:lpstr>Aanbevelingen </vt:lpstr>
      <vt:lpstr> Vragen</vt:lpstr>
      <vt:lpstr>OER </vt:lpstr>
      <vt:lpstr>Stikstof </vt:lpstr>
      <vt:lpstr>Stikstof </vt:lpstr>
      <vt:lpstr> Vragen</vt:lpstr>
      <vt:lpstr>Vraaggesprek met  wethouder Evert Stellingwerf</vt:lpstr>
      <vt:lpstr>Aan de slag met de aanbevelingen</vt:lpstr>
      <vt:lpstr>Nevenactiviteiten</vt:lpstr>
      <vt:lpstr> Biodiversiteits- en duurzaamheidsmaatregelen </vt:lpstr>
      <vt:lpstr>Terugkoppeling</vt:lpstr>
      <vt:lpstr>Bedankt voor uw aandacht en inbreng</vt:lpstr>
    </vt:vector>
  </TitlesOfParts>
  <Company>Shared Service Centrum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Inbedding urgentieorganisatie</dc:title>
  <dc:creator>Swart, Marianne</dc:creator>
  <cp:lastModifiedBy>Donia, Linda</cp:lastModifiedBy>
  <cp:revision>64</cp:revision>
  <dcterms:created xsi:type="dcterms:W3CDTF">2024-11-05T11:28:40Z</dcterms:created>
  <dcterms:modified xsi:type="dcterms:W3CDTF">2025-08-07T08:56:24Z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0x010100A784A586515AFA4B932043B8D53D2F5C</vt:lpwstr>
  </property>
  <property fmtid="{D5CDD505-2E9C-101B-9397-08002B2CF9AE}" pid="3" name="MediaServiceImageTags">
    <vt:lpwstr/>
  </property>
</Properties>
</file>